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74" r:id="rId1"/>
  </p:sldMasterIdLst>
  <p:handoutMasterIdLst>
    <p:handoutMasterId r:id="rId21"/>
  </p:handoutMasterIdLst>
  <p:sldIdLst>
    <p:sldId id="257" r:id="rId2"/>
    <p:sldId id="323" r:id="rId3"/>
    <p:sldId id="324" r:id="rId4"/>
    <p:sldId id="318" r:id="rId5"/>
    <p:sldId id="262" r:id="rId6"/>
    <p:sldId id="300" r:id="rId7"/>
    <p:sldId id="302" r:id="rId8"/>
    <p:sldId id="303" r:id="rId9"/>
    <p:sldId id="306" r:id="rId10"/>
    <p:sldId id="317" r:id="rId11"/>
    <p:sldId id="314" r:id="rId12"/>
    <p:sldId id="315" r:id="rId13"/>
    <p:sldId id="319" r:id="rId14"/>
    <p:sldId id="310" r:id="rId15"/>
    <p:sldId id="267" r:id="rId16"/>
    <p:sldId id="295" r:id="rId17"/>
    <p:sldId id="261" r:id="rId18"/>
    <p:sldId id="301" r:id="rId19"/>
    <p:sldId id="304"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36" autoAdjust="0"/>
    <p:restoredTop sz="94660"/>
  </p:normalViewPr>
  <p:slideViewPr>
    <p:cSldViewPr snapToGrid="0">
      <p:cViewPr varScale="1">
        <p:scale>
          <a:sx n="64" d="100"/>
          <a:sy n="64" d="100"/>
        </p:scale>
        <p:origin x="765" y="24"/>
      </p:cViewPr>
      <p:guideLst/>
    </p:cSldViewPr>
  </p:slid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BAC9299-D1BB-3977-2349-20455D2992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17D7FCCC-29B3-9EED-2F72-08DC3E0E0C2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71E3125-F46F-44AD-AC88-A3A63586BB65}" type="datetimeFigureOut">
              <a:rPr lang="en-US" smtClean="0"/>
              <a:t>8/23/2026</a:t>
            </a:fld>
            <a:endParaRPr lang="en-US"/>
          </a:p>
        </p:txBody>
      </p:sp>
      <p:sp>
        <p:nvSpPr>
          <p:cNvPr id="4" name="Footer Placeholder 3">
            <a:extLst>
              <a:ext uri="{FF2B5EF4-FFF2-40B4-BE49-F238E27FC236}">
                <a16:creationId xmlns:a16="http://schemas.microsoft.com/office/drawing/2014/main" id="{6235E4B1-A949-1BDC-0BEF-8CE2B73F857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E320A06C-E17A-8AD1-5D56-EC9E47D12C0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FA1A86E-6CD8-4861-94F0-4CF091E21FCA}" type="slidenum">
              <a:rPr lang="en-US" smtClean="0"/>
              <a:t>‹#›</a:t>
            </a:fld>
            <a:endParaRPr lang="en-US"/>
          </a:p>
        </p:txBody>
      </p:sp>
    </p:spTree>
    <p:extLst>
      <p:ext uri="{BB962C8B-B14F-4D97-AF65-F5344CB8AC3E}">
        <p14:creationId xmlns:p14="http://schemas.microsoft.com/office/powerpoint/2010/main" val="3494880054"/>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272037-FFD6-020C-FFB7-47DBBA8D8B16}"/>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C0F3F8B-1086-9594-6C8A-ED21F2C7A1D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38DAE6E2-2384-3502-45E2-0A799EFD3E28}"/>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5" name="Footer Placeholder 4">
            <a:extLst>
              <a:ext uri="{FF2B5EF4-FFF2-40B4-BE49-F238E27FC236}">
                <a16:creationId xmlns:a16="http://schemas.microsoft.com/office/drawing/2014/main" id="{AD3FC669-2E77-DD4D-04C4-672AE6431A3C}"/>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A5C82B-F4ED-ABF7-1A9F-BA01C21ACCE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3753576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C37F4-A15E-BE4E-48E1-9EF8569D7C7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73034F-A26D-E365-49BA-78BC763E72D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F0A9378-0A05-8A8A-EF6B-911B507B3AAD}"/>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5" name="Footer Placeholder 4">
            <a:extLst>
              <a:ext uri="{FF2B5EF4-FFF2-40B4-BE49-F238E27FC236}">
                <a16:creationId xmlns:a16="http://schemas.microsoft.com/office/drawing/2014/main" id="{B1BFE158-DD01-FFD0-F9F7-9DE270D7808A}"/>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19535980-FC96-3F35-DC05-7757038606FF}"/>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789736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93E233-34C6-AAE1-2E36-100CB903C44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7465D02-FB63-26D2-513E-E37EE78E000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36A0BE-0FFD-C319-FAF0-9766E4B58322}"/>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5" name="Footer Placeholder 4">
            <a:extLst>
              <a:ext uri="{FF2B5EF4-FFF2-40B4-BE49-F238E27FC236}">
                <a16:creationId xmlns:a16="http://schemas.microsoft.com/office/drawing/2014/main" id="{3827C047-162D-6425-4F57-A1A1EBCB66C0}"/>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CBADF53C-5145-3291-E368-5C466BCA9EC4}"/>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611319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65F6D-6129-A2C6-90C6-80AB4DC1EA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6E517D-F182-07AF-4E40-EB4523D3DD4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A12635F-6BC8-7901-F607-FA470F24CD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9ECBE3B-8EE5-0CCC-9CFD-CD58265F86C5}"/>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6" name="Footer Placeholder 5">
            <a:extLst>
              <a:ext uri="{FF2B5EF4-FFF2-40B4-BE49-F238E27FC236}">
                <a16:creationId xmlns:a16="http://schemas.microsoft.com/office/drawing/2014/main" id="{8853BD73-E14E-D225-422F-C2B8AD4F74F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C7BBB9E-C7FA-6A08-0280-D4223FAC3100}"/>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2609398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084D79-FD60-0CA7-B54D-1DB81D7DA30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7D3FE2E-83CD-7B2A-0DD9-0D817CB6EF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3D75EBC-A624-7A6C-DD46-D703713581F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AAF57F-5257-A67B-B5C4-85FE54FC15A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80069C9-A41A-FF14-D8AD-39FC5BC3F3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F65B15-C95F-AF88-D12D-8D2DD1421934}"/>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8" name="Footer Placeholder 7">
            <a:extLst>
              <a:ext uri="{FF2B5EF4-FFF2-40B4-BE49-F238E27FC236}">
                <a16:creationId xmlns:a16="http://schemas.microsoft.com/office/drawing/2014/main" id="{287B69FB-42EC-27CA-7152-705AF095788E}"/>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7596B169-D1DA-9888-73C7-7DC99565E1B5}"/>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6804102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CF0FC2-3730-80A6-8CD6-B1A30394AB6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95F8022-7E72-78D2-B9E0-E1065144B84E}"/>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4" name="Footer Placeholder 3">
            <a:extLst>
              <a:ext uri="{FF2B5EF4-FFF2-40B4-BE49-F238E27FC236}">
                <a16:creationId xmlns:a16="http://schemas.microsoft.com/office/drawing/2014/main" id="{B07B92A9-C5E5-6EFA-D8D5-271DE0D47BBC}"/>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F4A1BB33-66D7-BD3A-CE3B-EE7DF93846AD}"/>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4200317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74F90F-4F67-0623-19C7-E47E6E4CAFCA}"/>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3" name="Footer Placeholder 2">
            <a:extLst>
              <a:ext uri="{FF2B5EF4-FFF2-40B4-BE49-F238E27FC236}">
                <a16:creationId xmlns:a16="http://schemas.microsoft.com/office/drawing/2014/main" id="{E529F576-F7D8-BFBF-DEB0-0CB03C5F7A4E}"/>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0AB6655B-EE94-AFBD-31E7-2E07BED7FB7E}"/>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1060138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3F1F36-68FB-DA09-82AB-9C3C454476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0D3C9C1-C2C6-F67F-DDC2-53FCD68835E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A9C8A43-3D24-D57C-38BD-2900983D01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185E859-8755-3B83-4ABF-BF0A765D4663}"/>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6" name="Footer Placeholder 5">
            <a:extLst>
              <a:ext uri="{FF2B5EF4-FFF2-40B4-BE49-F238E27FC236}">
                <a16:creationId xmlns:a16="http://schemas.microsoft.com/office/drawing/2014/main" id="{D81FCEF4-92F4-A939-C360-74CB9EB1000C}"/>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98BA1CE5-CB8C-85B9-2CD3-6C906274D09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19001905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EAC0D6-5E64-7812-2C17-58AAF5AD818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BCB1C82-3167-1E72-6352-C4242B9B964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24B05C5-9F86-247F-5A92-B783933A5F4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32BC93E-F5BD-8ECF-D974-9AFF24B1DF56}"/>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6" name="Footer Placeholder 5">
            <a:extLst>
              <a:ext uri="{FF2B5EF4-FFF2-40B4-BE49-F238E27FC236}">
                <a16:creationId xmlns:a16="http://schemas.microsoft.com/office/drawing/2014/main" id="{57783D58-4E57-516E-B2BE-5E0985EF0DCF}"/>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100463-1222-B023-7621-FAD6973583D2}"/>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5617140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09785D-E2AE-612C-70F9-3E363D6A259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0F321E8-2606-6E88-1BC0-668F4BA1AD8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7A02161-A7C1-8964-086E-D226A6BFB9F7}"/>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5" name="Footer Placeholder 4">
            <a:extLst>
              <a:ext uri="{FF2B5EF4-FFF2-40B4-BE49-F238E27FC236}">
                <a16:creationId xmlns:a16="http://schemas.microsoft.com/office/drawing/2014/main" id="{875B4C2D-B476-A84E-2867-14059CD12718}"/>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A8C9D44-EE0D-F091-E7DA-0BE1DDD049E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20767709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385A69B-3A94-A2A0-FA54-8A52CB329DE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202CCB0-0DDF-1D0B-BA3D-EBFAEC66515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B0B2FD5-0887-3C47-DEF7-B1BA193384AF}"/>
              </a:ext>
            </a:extLst>
          </p:cNvPr>
          <p:cNvSpPr>
            <a:spLocks noGrp="1"/>
          </p:cNvSpPr>
          <p:nvPr>
            <p:ph type="dt" sz="half" idx="10"/>
          </p:nvPr>
        </p:nvSpPr>
        <p:spPr/>
        <p:txBody>
          <a:bodyPr/>
          <a:lstStyle/>
          <a:p>
            <a:fld id="{48A87A34-81AB-432B-8DAE-1953F412C126}" type="datetimeFigureOut">
              <a:rPr lang="en-US" smtClean="0"/>
              <a:t>8/23/2026</a:t>
            </a:fld>
            <a:endParaRPr lang="en-US" dirty="0"/>
          </a:p>
        </p:txBody>
      </p:sp>
      <p:sp>
        <p:nvSpPr>
          <p:cNvPr id="5" name="Footer Placeholder 4">
            <a:extLst>
              <a:ext uri="{FF2B5EF4-FFF2-40B4-BE49-F238E27FC236}">
                <a16:creationId xmlns:a16="http://schemas.microsoft.com/office/drawing/2014/main" id="{2E754D76-6677-25D8-FFC8-B48B9938B176}"/>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32A68A0-1CAC-E0FC-B7D9-4FA2A535DD6A}"/>
              </a:ext>
            </a:extLst>
          </p:cNvPr>
          <p:cNvSpPr>
            <a:spLocks noGrp="1"/>
          </p:cNvSpPr>
          <p:nvPr>
            <p:ph type="sldNum" sz="quarter" idx="12"/>
          </p:nvPr>
        </p:nvSpPr>
        <p:spPr/>
        <p:txBody>
          <a:bodyPr/>
          <a:lstStyle/>
          <a:p>
            <a:fld id="{6D22F896-40B5-4ADD-8801-0D06FADFA095}" type="slidenum">
              <a:rPr lang="en-US" smtClean="0"/>
              <a:t>‹#›</a:t>
            </a:fld>
            <a:endParaRPr lang="en-US" dirty="0"/>
          </a:p>
        </p:txBody>
      </p:sp>
    </p:spTree>
    <p:extLst>
      <p:ext uri="{BB962C8B-B14F-4D97-AF65-F5344CB8AC3E}">
        <p14:creationId xmlns:p14="http://schemas.microsoft.com/office/powerpoint/2010/main" val="38658244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31" name="Content Placeholder 30"/>
          <p:cNvSpPr>
            <a:spLocks noGrp="1"/>
          </p:cNvSpPr>
          <p:nvPr>
            <p:ph sz="quarter" idx="13"/>
          </p:nvPr>
        </p:nvSpPr>
        <p:spPr>
          <a:xfrm>
            <a:off x="469901" y="1463040"/>
            <a:ext cx="10241280" cy="4724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Date Placeholder 11"/>
          <p:cNvSpPr>
            <a:spLocks noGrp="1"/>
          </p:cNvSpPr>
          <p:nvPr>
            <p:ph type="dt" sz="half" idx="14"/>
          </p:nvPr>
        </p:nvSpPr>
        <p:spPr/>
        <p:txBody>
          <a:bodyPr/>
          <a:lstStyle/>
          <a:p>
            <a:fld id="{4EDB06C4-B8F0-47F7-8DDD-D73E336B9C73}" type="datetimeFigureOut">
              <a:rPr lang="en-US" smtClean="0"/>
              <a:pPr/>
              <a:t>8/23/2026</a:t>
            </a:fld>
            <a:endParaRPr lang="en-US"/>
          </a:p>
        </p:txBody>
      </p:sp>
      <p:sp>
        <p:nvSpPr>
          <p:cNvPr id="19" name="Slide Number Placeholder 18"/>
          <p:cNvSpPr>
            <a:spLocks noGrp="1"/>
          </p:cNvSpPr>
          <p:nvPr>
            <p:ph type="sldNum" sz="quarter" idx="15"/>
          </p:nvPr>
        </p:nvSpPr>
        <p:spPr/>
        <p:txBody>
          <a:bodyPr/>
          <a:lstStyle/>
          <a:p>
            <a:fld id="{3ECEA100-3680-4715-B47A-6923AD5E20AB}" type="slidenum">
              <a:rPr lang="en-US" smtClean="0"/>
              <a:pPr/>
              <a:t>‹#›</a:t>
            </a:fld>
            <a:endParaRPr lang="en-US"/>
          </a:p>
        </p:txBody>
      </p:sp>
      <p:sp>
        <p:nvSpPr>
          <p:cNvPr id="21" name="Footer Placeholder 20"/>
          <p:cNvSpPr>
            <a:spLocks noGrp="1"/>
          </p:cNvSpPr>
          <p:nvPr>
            <p:ph type="ftr" sz="quarter" idx="16"/>
          </p:nvPr>
        </p:nvSpPr>
        <p:spPr/>
        <p:txBody>
          <a:bodyPr/>
          <a:lstStyle/>
          <a:p>
            <a:endParaRPr lang="en-US"/>
          </a:p>
        </p:txBody>
      </p:sp>
      <p:sp>
        <p:nvSpPr>
          <p:cNvPr id="8" name="Title 7"/>
          <p:cNvSpPr>
            <a:spLocks noGrp="1"/>
          </p:cNvSpPr>
          <p:nvPr>
            <p:ph type="title"/>
          </p:nvPr>
        </p:nvSpPr>
        <p:spPr/>
        <p:txBody>
          <a:bodyPr/>
          <a:lstStyle/>
          <a:p>
            <a:r>
              <a:rPr lang="en-US"/>
              <a:t>Click to edit Master title style</a:t>
            </a:r>
            <a:endParaRPr lang="en-US" dirty="0"/>
          </a:p>
        </p:txBody>
      </p:sp>
    </p:spTree>
    <p:extLst>
      <p:ext uri="{BB962C8B-B14F-4D97-AF65-F5344CB8AC3E}">
        <p14:creationId xmlns:p14="http://schemas.microsoft.com/office/powerpoint/2010/main" val="42031420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609600"/>
            <a:ext cx="10363200" cy="1143000"/>
          </a:xfrm>
        </p:spPr>
        <p:txBody>
          <a:bodyPr/>
          <a:lstStyle/>
          <a:p>
            <a:r>
              <a:rPr lang="en-US"/>
              <a:t>Click to edit Master title style</a:t>
            </a:r>
          </a:p>
        </p:txBody>
      </p:sp>
      <p:sp>
        <p:nvSpPr>
          <p:cNvPr id="3" name="Text Placeholder 2"/>
          <p:cNvSpPr>
            <a:spLocks noGrp="1"/>
          </p:cNvSpPr>
          <p:nvPr>
            <p:ph type="body" sz="half" idx="1"/>
          </p:nvPr>
        </p:nvSpPr>
        <p:spPr>
          <a:xfrm>
            <a:off x="812800" y="1981200"/>
            <a:ext cx="50800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096000" y="19812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0" y="4114800"/>
            <a:ext cx="5080000" cy="1981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5"/>
          <p:cNvSpPr>
            <a:spLocks noGrp="1"/>
          </p:cNvSpPr>
          <p:nvPr>
            <p:ph type="dt" sz="half" idx="10"/>
          </p:nvPr>
        </p:nvSpPr>
        <p:spPr>
          <a:xfrm>
            <a:off x="0" y="6477000"/>
            <a:ext cx="2540000" cy="381000"/>
          </a:xfrm>
        </p:spPr>
        <p:txBody>
          <a:bodyPr/>
          <a:lstStyle>
            <a:lvl1pPr>
              <a:defRPr/>
            </a:lvl1pPr>
          </a:lstStyle>
          <a:p>
            <a:r>
              <a:rPr lang="en-US" dirty="0"/>
              <a:t>Jan 14, 2018</a:t>
            </a:r>
          </a:p>
        </p:txBody>
      </p:sp>
      <p:sp>
        <p:nvSpPr>
          <p:cNvPr id="7" name="Footer Placeholder 6"/>
          <p:cNvSpPr>
            <a:spLocks noGrp="1"/>
          </p:cNvSpPr>
          <p:nvPr>
            <p:ph type="ftr" sz="quarter" idx="11"/>
          </p:nvPr>
        </p:nvSpPr>
        <p:spPr>
          <a:xfrm>
            <a:off x="4165600" y="6248400"/>
            <a:ext cx="3860800" cy="457200"/>
          </a:xfrm>
        </p:spPr>
        <p:txBody>
          <a:bodyPr/>
          <a:lstStyle>
            <a:lvl1pPr>
              <a:defRPr sz="1000"/>
            </a:lvl1pPr>
          </a:lstStyle>
          <a:p>
            <a:r>
              <a:rPr lang="en-US" dirty="0"/>
              <a:t>Confidential — Copyright © 2018 Adaptive Computation. All Rights Reserved.</a:t>
            </a:r>
          </a:p>
        </p:txBody>
      </p:sp>
      <p:sp>
        <p:nvSpPr>
          <p:cNvPr id="8" name="Slide Number Placeholder 7"/>
          <p:cNvSpPr>
            <a:spLocks noGrp="1"/>
          </p:cNvSpPr>
          <p:nvPr>
            <p:ph type="sldNum" sz="quarter" idx="12"/>
          </p:nvPr>
        </p:nvSpPr>
        <p:spPr>
          <a:xfrm>
            <a:off x="8737600" y="6248400"/>
            <a:ext cx="2540000" cy="457200"/>
          </a:xfrm>
        </p:spPr>
        <p:txBody>
          <a:bodyPr/>
          <a:lstStyle>
            <a:lvl1pPr>
              <a:defRPr/>
            </a:lvl1pPr>
          </a:lstStyle>
          <a:p>
            <a:fld id="{E877257F-1866-472A-B2B9-F1A95202A46B}" type="slidenum">
              <a:rPr lang="en-US"/>
              <a:pPr/>
              <a:t>‹#›</a:t>
            </a:fld>
            <a:endParaRPr lang="en-US"/>
          </a:p>
        </p:txBody>
      </p:sp>
    </p:spTree>
    <p:extLst>
      <p:ext uri="{BB962C8B-B14F-4D97-AF65-F5344CB8AC3E}">
        <p14:creationId xmlns:p14="http://schemas.microsoft.com/office/powerpoint/2010/main" val="35693372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Tx">
  <p:cSld name="1_Content with Caption">
    <p:spTree>
      <p:nvGrpSpPr>
        <p:cNvPr id="1" name=""/>
        <p:cNvGrpSpPr/>
        <p:nvPr/>
      </p:nvGrpSpPr>
      <p:grpSpPr>
        <a:xfrm>
          <a:off x="0" y="0"/>
          <a:ext cx="0" cy="0"/>
          <a:chOff x="0" y="0"/>
          <a:chExt cx="0" cy="0"/>
        </a:xfrm>
      </p:grpSpPr>
      <p:sp>
        <p:nvSpPr>
          <p:cNvPr id="24" name="Title 23"/>
          <p:cNvSpPr>
            <a:spLocks noGrp="1"/>
          </p:cNvSpPr>
          <p:nvPr>
            <p:ph type="title"/>
          </p:nvPr>
        </p:nvSpPr>
        <p:spPr/>
        <p:txBody>
          <a:bodyPr/>
          <a:lstStyle/>
          <a:p>
            <a:r>
              <a:rPr lang="en-US"/>
              <a:t>Click to edit Master title style</a:t>
            </a:r>
          </a:p>
        </p:txBody>
      </p:sp>
      <p:sp>
        <p:nvSpPr>
          <p:cNvPr id="11" name="Text Placeholder 3"/>
          <p:cNvSpPr>
            <a:spLocks noGrp="1"/>
          </p:cNvSpPr>
          <p:nvPr>
            <p:ph type="body" sz="half" idx="2"/>
          </p:nvPr>
        </p:nvSpPr>
        <p:spPr>
          <a:xfrm>
            <a:off x="469903" y="1463040"/>
            <a:ext cx="4508500" cy="3967162"/>
          </a:xfrm>
        </p:spPr>
        <p:txBody>
          <a:bodyPr>
            <a:normAutofit/>
          </a:bodyPr>
          <a:lstStyle>
            <a:lvl1pPr marL="0" indent="0">
              <a:lnSpc>
                <a:spcPct val="150000"/>
              </a:lnSpc>
              <a:buNone/>
              <a:defRPr sz="1600" b="0" i="1" spc="0" baseline="0">
                <a:solidFill>
                  <a:schemeClr val="tx2"/>
                </a:solidFill>
                <a:latin typeface="+mn-lt"/>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6" name="Content Placeholder 11"/>
          <p:cNvSpPr>
            <a:spLocks noGrp="1"/>
          </p:cNvSpPr>
          <p:nvPr>
            <p:ph sz="quarter" idx="14"/>
          </p:nvPr>
        </p:nvSpPr>
        <p:spPr>
          <a:xfrm>
            <a:off x="5473701" y="1463040"/>
            <a:ext cx="6242051" cy="3968496"/>
          </a:xfrm>
        </p:spPr>
        <p:txBody>
          <a:bodyPr>
            <a:norm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Date Placeholder 12"/>
          <p:cNvSpPr>
            <a:spLocks noGrp="1"/>
          </p:cNvSpPr>
          <p:nvPr>
            <p:ph type="dt" sz="half" idx="15"/>
          </p:nvPr>
        </p:nvSpPr>
        <p:spPr/>
        <p:txBody>
          <a:bodyPr/>
          <a:lstStyle/>
          <a:p>
            <a:fld id="{4EDB06C4-B8F0-47F7-8DDD-D73E336B9C73}" type="datetimeFigureOut">
              <a:rPr lang="en-US" smtClean="0"/>
              <a:pPr/>
              <a:t>8/23/2026</a:t>
            </a:fld>
            <a:endParaRPr lang="en-US"/>
          </a:p>
        </p:txBody>
      </p:sp>
      <p:sp>
        <p:nvSpPr>
          <p:cNvPr id="18" name="Slide Number Placeholder 17"/>
          <p:cNvSpPr>
            <a:spLocks noGrp="1"/>
          </p:cNvSpPr>
          <p:nvPr>
            <p:ph type="sldNum" sz="quarter" idx="16"/>
          </p:nvPr>
        </p:nvSpPr>
        <p:spPr/>
        <p:txBody>
          <a:bodyPr/>
          <a:lstStyle/>
          <a:p>
            <a:fld id="{3ECEA100-3680-4715-B47A-6923AD5E20AB}" type="slidenum">
              <a:rPr lang="en-US" smtClean="0"/>
              <a:pPr/>
              <a:t>‹#›</a:t>
            </a:fld>
            <a:endParaRPr lang="en-US"/>
          </a:p>
        </p:txBody>
      </p:sp>
      <p:sp>
        <p:nvSpPr>
          <p:cNvPr id="20" name="Footer Placeholder 19"/>
          <p:cNvSpPr>
            <a:spLocks noGrp="1"/>
          </p:cNvSpPr>
          <p:nvPr>
            <p:ph type="ftr" sz="quarter" idx="17"/>
          </p:nvPr>
        </p:nvSpPr>
        <p:spPr/>
        <p:txBody>
          <a:bodyPr/>
          <a:lstStyle>
            <a:lvl1pPr>
              <a:defRPr sz="1000"/>
            </a:lvl1pPr>
          </a:lstStyle>
          <a:p>
            <a:r>
              <a:rPr lang="en-US" dirty="0"/>
              <a:t>Confidential — Copyright © 2018 Adaptive Computation. All Rights Reserved.</a:t>
            </a:r>
          </a:p>
        </p:txBody>
      </p:sp>
    </p:spTree>
    <p:extLst>
      <p:ext uri="{BB962C8B-B14F-4D97-AF65-F5344CB8AC3E}">
        <p14:creationId xmlns:p14="http://schemas.microsoft.com/office/powerpoint/2010/main" val="29512881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microsoft.com/office/2007/relationships/hdphoto" Target="../media/hdphoto1.wdp"/><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528AB90-860E-78B0-C398-9AB4610974F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5B2D11CD-1D13-AACD-74A2-D401A7BA6BDE}"/>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5568E06-BCF5-F7C1-DC56-F714BA34755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8A87A34-81AB-432B-8DAE-1953F412C126}" type="datetimeFigureOut">
              <a:rPr lang="en-US" smtClean="0"/>
              <a:pPr/>
              <a:t>8/23/2026</a:t>
            </a:fld>
            <a:endParaRPr lang="en-US" dirty="0"/>
          </a:p>
        </p:txBody>
      </p:sp>
      <p:sp>
        <p:nvSpPr>
          <p:cNvPr id="5" name="Footer Placeholder 4">
            <a:extLst>
              <a:ext uri="{FF2B5EF4-FFF2-40B4-BE49-F238E27FC236}">
                <a16:creationId xmlns:a16="http://schemas.microsoft.com/office/drawing/2014/main" id="{38CE4512-15F8-B310-F99F-6039F2D0EB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06A0B8A2-8A43-4215-C34B-5A3CB1A26C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D22F896-40B5-4ADD-8801-0D06FADFA095}" type="slidenum">
              <a:rPr lang="en-US" smtClean="0"/>
              <a:pPr/>
              <a:t>‹#›</a:t>
            </a:fld>
            <a:endParaRPr lang="en-US" dirty="0"/>
          </a:p>
        </p:txBody>
      </p:sp>
      <p:pic>
        <p:nvPicPr>
          <p:cNvPr id="7" name="Picture 6" descr="Logo, company name&#10;&#10;Description automatically generated">
            <a:extLst>
              <a:ext uri="{FF2B5EF4-FFF2-40B4-BE49-F238E27FC236}">
                <a16:creationId xmlns:a16="http://schemas.microsoft.com/office/drawing/2014/main" id="{67EF78D6-E5A7-0E63-F4FA-8792BDE55053}"/>
              </a:ext>
            </a:extLst>
          </p:cNvPr>
          <p:cNvPicPr>
            <a:picLocks noChangeAspect="1"/>
          </p:cNvPicPr>
          <p:nvPr userDrawn="1"/>
        </p:nvPicPr>
        <p:blipFill>
          <a:blip r:embed="rId16">
            <a:extLst>
              <a:ext uri="{BEBA8EAE-BF5A-486C-A8C5-ECC9F3942E4B}">
                <a14:imgProps xmlns:a14="http://schemas.microsoft.com/office/drawing/2010/main">
                  <a14:imgLayer r:embed="rId17">
                    <a14:imgEffect>
                      <a14:backgroundRemoval t="10000" b="90000" l="8591" r="89986">
                        <a14:foregroundMark x1="8591" y1="79104" x2="8591" y2="79104"/>
                        <a14:foregroundMark x1="8591" y1="79104" x2="10753" y2="75708"/>
                        <a14:foregroundMark x1="11185" y1="73443" x2="17705" y2="73443"/>
                        <a14:foregroundMark x1="43318" y1="73443" x2="49820" y2="71179"/>
                        <a14:foregroundMark x1="37230" y1="22311" x2="43750" y2="22311"/>
                        <a14:foregroundMark x1="60663" y1="45047" x2="61113" y2="54104"/>
                        <a14:foregroundMark x1="74117" y1="76840" x2="77161" y2="76840"/>
                        <a14:foregroundMark x1="71091" y1="27972" x2="73253" y2="24575"/>
                        <a14:foregroundMark x1="82799" y1="30236" x2="82799" y2="30236"/>
                        <a14:foregroundMark x1="85843" y1="23443" x2="85843" y2="23443"/>
                        <a14:foregroundMark x1="81934" y1="75708" x2="81934" y2="75708"/>
                        <a14:foregroundMark x1="55025" y1="31368" x2="55025" y2="31368"/>
                        <a14:foregroundMark x1="55025" y1="31368" x2="57637" y2="33679"/>
                        <a14:foregroundMark x1="70659" y1="73443" x2="72388" y2="73443"/>
                        <a14:foregroundMark x1="84546" y1="72311" x2="84546" y2="72311"/>
                        <a14:foregroundMark x1="73253" y1="73443" x2="75865" y2="73443"/>
                        <a14:foregroundMark x1="82367" y1="73443" x2="82367" y2="73443"/>
                        <a14:foregroundMark x1="65058" y1="63774" x2="65058" y2="63774"/>
                        <a14:foregroundMark x1="65760" y1="65613" x2="65760" y2="65613"/>
                        <a14:foregroundMark x1="64337" y1="70236" x2="64337" y2="70236"/>
                        <a14:backgroundMark x1="8970" y1="30943" x2="8970" y2="30943"/>
                        <a14:backgroundMark x1="8970" y1="30943" x2="8970" y2="30943"/>
                        <a14:backgroundMark x1="8970" y1="30943" x2="8970" y2="30943"/>
                        <a14:backgroundMark x1="8970" y1="30943" x2="8970" y2="30943"/>
                        <a14:backgroundMark x1="8970" y1="30943" x2="16048" y2="18538"/>
                        <a14:backgroundMark x1="12500" y1="18868" x2="6412" y2="34811"/>
                        <a14:backgroundMark x1="7277" y1="25708" x2="7277" y2="35943"/>
                        <a14:backgroundMark x1="12500" y1="15472" x2="15526" y2="9764"/>
                        <a14:backgroundMark x1="43318" y1="51840" x2="43318" y2="51840"/>
                        <a14:backgroundMark x1="79341" y1="47311" x2="79341" y2="47311"/>
                        <a14:backgroundMark x1="75865" y1="49575" x2="75865" y2="49575"/>
                        <a14:backgroundMark x1="76297" y1="49575" x2="76297" y2="49575"/>
                      </a14:backgroundRemoval>
                    </a14:imgEffect>
                  </a14:imgLayer>
                </a14:imgProps>
              </a:ext>
            </a:extLst>
          </a:blip>
          <a:stretch>
            <a:fillRect/>
          </a:stretch>
        </p:blipFill>
        <p:spPr>
          <a:xfrm>
            <a:off x="11540495" y="11113"/>
            <a:ext cx="661033" cy="252412"/>
          </a:xfrm>
          <a:prstGeom prst="rect">
            <a:avLst/>
          </a:prstGeom>
        </p:spPr>
      </p:pic>
    </p:spTree>
    <p:extLst>
      <p:ext uri="{BB962C8B-B14F-4D97-AF65-F5344CB8AC3E}">
        <p14:creationId xmlns:p14="http://schemas.microsoft.com/office/powerpoint/2010/main" val="1268266098"/>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image" Target="../media/image7.png"/><Relationship Id="rId2" Type="http://schemas.openxmlformats.org/officeDocument/2006/relationships/image" Target="../media/image2.png"/><Relationship Id="rId1" Type="http://schemas.openxmlformats.org/officeDocument/2006/relationships/slideLayout" Target="../slideLayouts/slideLayout8.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JP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hyperlink" Target="https://www.prlog.org/13085112-bio-inspired-technology-dynamic-and-adaptable-for-unknown-real-world-environments.html" TargetMode="External"/><Relationship Id="rId7" Type="http://schemas.openxmlformats.org/officeDocument/2006/relationships/image" Target="../media/image12.jpg"/><Relationship Id="rId2" Type="http://schemas.openxmlformats.org/officeDocument/2006/relationships/image" Target="../media/image9.jpg"/><Relationship Id="rId1" Type="http://schemas.openxmlformats.org/officeDocument/2006/relationships/slideLayout" Target="../slideLayouts/slideLayout8.xml"/><Relationship Id="rId6" Type="http://schemas.openxmlformats.org/officeDocument/2006/relationships/image" Target="../media/image11.jpg"/><Relationship Id="rId5" Type="http://schemas.openxmlformats.org/officeDocument/2006/relationships/image" Target="../media/image10.png"/><Relationship Id="rId4" Type="http://schemas.openxmlformats.org/officeDocument/2006/relationships/hyperlink" Target="https://www.einpresswire.com/article/917194974/adaptive-computation-llc-assessed-awardable-for-darpa-eris-marketplace" TargetMode="External"/><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7.xml"/><Relationship Id="rId5" Type="http://schemas.openxmlformats.org/officeDocument/2006/relationships/image" Target="../media/image18.wmf"/><Relationship Id="rId4" Type="http://schemas.openxmlformats.org/officeDocument/2006/relationships/image" Target="../media/image17.jpeg"/></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megaface.cs.washington.edu/results/humanstudy.html" TargetMode="External"/><Relationship Id="rId2" Type="http://schemas.openxmlformats.org/officeDocument/2006/relationships/image" Target="../media/image22.jpeg"/><Relationship Id="rId1" Type="http://schemas.openxmlformats.org/officeDocument/2006/relationships/slideLayout" Target="../slideLayouts/slideLayout13.xml"/><Relationship Id="rId4" Type="http://schemas.openxmlformats.org/officeDocument/2006/relationships/hyperlink" Target="https://www.amazon.com/Artificial-Intelligence-Rise-Lightspeed-Learners/dp/1538116804"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hyperlink" Target="https://www.gminsights.com/industry-analysis/edge-artificial-intelligence-chips-market?utm_source=chatgpt.com" TargetMode="External"/><Relationship Id="rId2" Type="http://schemas.openxmlformats.org/officeDocument/2006/relationships/hyperlink" Target="https://www.gminsights.com/industry-analysis/ai-hardware-market?utm_source=chatgpt.com" TargetMode="External"/><Relationship Id="rId1" Type="http://schemas.openxmlformats.org/officeDocument/2006/relationships/slideLayout" Target="../slideLayouts/slideLayout6.xml"/><Relationship Id="rId4" Type="http://schemas.openxmlformats.org/officeDocument/2006/relationships/hyperlink" Target="https://www.marketsandmarkets.com/Market-Reports/Image-Sensor-Semiconductor-Market-601.html"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84081" y="141402"/>
            <a:ext cx="10840825" cy="2862148"/>
          </a:xfrm>
        </p:spPr>
        <p:txBody>
          <a:bodyPr>
            <a:normAutofit/>
          </a:bodyPr>
          <a:lstStyle/>
          <a:p>
            <a:pPr algn="ctr"/>
            <a:r>
              <a:rPr lang="en-US" sz="3600" dirty="0">
                <a:solidFill>
                  <a:srgbClr val="002060"/>
                </a:solidFill>
                <a:latin typeface="Arial Black" panose="020B0A04020102020204" pitchFamily="34" charset="0"/>
                <a:cs typeface="Times New Roman" panose="02020603050405020304" pitchFamily="18" charset="0"/>
              </a:rPr>
              <a:t>Adaptive Computation LLC</a:t>
            </a:r>
            <a:br>
              <a:rPr lang="en-US" sz="3600" dirty="0">
                <a:solidFill>
                  <a:srgbClr val="002060"/>
                </a:solidFill>
                <a:latin typeface="Arial Black" panose="020B0A04020102020204" pitchFamily="34" charset="0"/>
                <a:cs typeface="Times New Roman" panose="02020603050405020304" pitchFamily="18" charset="0"/>
              </a:rPr>
            </a:br>
            <a:r>
              <a:rPr lang="en-US" sz="3600" dirty="0">
                <a:solidFill>
                  <a:srgbClr val="002060"/>
                </a:solidFill>
                <a:latin typeface="Arial Black" panose="020B0A04020102020204" pitchFamily="34" charset="0"/>
                <a:cs typeface="Times New Roman" panose="02020603050405020304" pitchFamily="18" charset="0"/>
              </a:rPr>
              <a:t>(ADC)</a:t>
            </a:r>
            <a:br>
              <a:rPr lang="en-US" sz="3600" dirty="0">
                <a:solidFill>
                  <a:srgbClr val="002060"/>
                </a:solidFill>
                <a:latin typeface="Arial Black" panose="020B0A04020102020204" pitchFamily="34" charset="0"/>
                <a:cs typeface="Times New Roman" panose="02020603050405020304" pitchFamily="18" charset="0"/>
              </a:rPr>
            </a:br>
            <a:br>
              <a:rPr lang="en-US" sz="4900" dirty="0">
                <a:solidFill>
                  <a:schemeClr val="bg1"/>
                </a:solidFill>
                <a:latin typeface="Arial Black" panose="020B0A04020102020204" pitchFamily="34" charset="0"/>
                <a:cs typeface="Times New Roman" panose="02020603050405020304" pitchFamily="18" charset="0"/>
              </a:rPr>
            </a:br>
            <a:endParaRPr lang="en-US" sz="2400" dirty="0">
              <a:solidFill>
                <a:srgbClr val="002060"/>
              </a:solidFill>
              <a:latin typeface="Arial Black" panose="020B0A04020102020204" pitchFamily="34" charset="0"/>
              <a:cs typeface="Times New Roman" panose="02020603050405020304" pitchFamily="18" charset="0"/>
            </a:endParaRPr>
          </a:p>
        </p:txBody>
      </p:sp>
      <p:sp>
        <p:nvSpPr>
          <p:cNvPr id="3" name="Subtitle 2"/>
          <p:cNvSpPr>
            <a:spLocks noGrp="1"/>
          </p:cNvSpPr>
          <p:nvPr>
            <p:ph type="subTitle" idx="1"/>
          </p:nvPr>
        </p:nvSpPr>
        <p:spPr>
          <a:xfrm>
            <a:off x="2209800" y="3276600"/>
            <a:ext cx="7620000" cy="1295400"/>
          </a:xfrm>
        </p:spPr>
        <p:txBody>
          <a:bodyPr>
            <a:normAutofit/>
          </a:bodyPr>
          <a:lstStyle/>
          <a:p>
            <a:r>
              <a:rPr lang="en-US" b="1" dirty="0"/>
              <a:t>Sparse Sensor, Hybrid In-Memory Processing Deep Neural Network Processing Unit (HPU) and Machine Intelligence Software applications</a:t>
            </a:r>
          </a:p>
        </p:txBody>
      </p:sp>
      <p:sp>
        <p:nvSpPr>
          <p:cNvPr id="4" name="TextBox 3">
            <a:extLst>
              <a:ext uri="{FF2B5EF4-FFF2-40B4-BE49-F238E27FC236}">
                <a16:creationId xmlns:a16="http://schemas.microsoft.com/office/drawing/2014/main" id="{88CC94E5-3379-44C4-9F59-41FB242EF92A}"/>
              </a:ext>
            </a:extLst>
          </p:cNvPr>
          <p:cNvSpPr txBox="1"/>
          <p:nvPr/>
        </p:nvSpPr>
        <p:spPr>
          <a:xfrm>
            <a:off x="2286000" y="4876800"/>
            <a:ext cx="7696200" cy="369332"/>
          </a:xfrm>
          <a:prstGeom prst="rect">
            <a:avLst/>
          </a:prstGeom>
          <a:noFill/>
        </p:spPr>
        <p:txBody>
          <a:bodyPr wrap="square" rtlCol="0">
            <a:spAutoFit/>
          </a:bodyPr>
          <a:lstStyle/>
          <a:p>
            <a:r>
              <a:rPr lang="en-US" b="1" dirty="0"/>
              <a:t>Tuan A Duong Ph.D.</a:t>
            </a:r>
          </a:p>
        </p:txBody>
      </p:sp>
      <p:sp>
        <p:nvSpPr>
          <p:cNvPr id="5" name="TextBox 4">
            <a:extLst>
              <a:ext uri="{FF2B5EF4-FFF2-40B4-BE49-F238E27FC236}">
                <a16:creationId xmlns:a16="http://schemas.microsoft.com/office/drawing/2014/main" id="{575EAFED-BA3E-5AEE-964B-9CD0074E4BDC}"/>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19355462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6383C2-853E-2EB5-7AA0-23F8EEE524BC}"/>
              </a:ext>
            </a:extLst>
          </p:cNvPr>
          <p:cNvSpPr>
            <a:spLocks noGrp="1"/>
          </p:cNvSpPr>
          <p:nvPr>
            <p:ph type="title"/>
          </p:nvPr>
        </p:nvSpPr>
        <p:spPr>
          <a:xfrm>
            <a:off x="1126840" y="236425"/>
            <a:ext cx="4969160" cy="561016"/>
          </a:xfrm>
        </p:spPr>
        <p:txBody>
          <a:bodyPr>
            <a:normAutofit/>
          </a:bodyPr>
          <a:lstStyle/>
          <a:p>
            <a:r>
              <a:rPr lang="en-US" b="1" dirty="0">
                <a:solidFill>
                  <a:srgbClr val="002060"/>
                </a:solidFill>
              </a:rPr>
              <a:t>ADC Unique Innovations</a:t>
            </a:r>
          </a:p>
        </p:txBody>
      </p:sp>
      <p:pic>
        <p:nvPicPr>
          <p:cNvPr id="6" name="Content Placeholder 5" descr="A screenshot of a computer&#10;&#10;Description automatically generated">
            <a:extLst>
              <a:ext uri="{FF2B5EF4-FFF2-40B4-BE49-F238E27FC236}">
                <a16:creationId xmlns:a16="http://schemas.microsoft.com/office/drawing/2014/main" id="{8899BF79-CC8F-3EFA-513F-973453CFA048}"/>
              </a:ext>
            </a:extLst>
          </p:cNvPr>
          <p:cNvPicPr>
            <a:picLocks noGrp="1" noChangeAspect="1"/>
          </p:cNvPicPr>
          <p:nvPr>
            <p:ph idx="1"/>
          </p:nvPr>
        </p:nvPicPr>
        <p:blipFill>
          <a:blip r:embed="rId2"/>
          <a:stretch>
            <a:fillRect/>
          </a:stretch>
        </p:blipFill>
        <p:spPr>
          <a:xfrm>
            <a:off x="6917967" y="303411"/>
            <a:ext cx="3255177" cy="1693430"/>
          </a:xfrm>
        </p:spPr>
      </p:pic>
      <p:sp>
        <p:nvSpPr>
          <p:cNvPr id="4" name="Text Placeholder 3">
            <a:extLst>
              <a:ext uri="{FF2B5EF4-FFF2-40B4-BE49-F238E27FC236}">
                <a16:creationId xmlns:a16="http://schemas.microsoft.com/office/drawing/2014/main" id="{A114BB68-BD6B-CB74-63CE-B6F14B822A47}"/>
              </a:ext>
            </a:extLst>
          </p:cNvPr>
          <p:cNvSpPr>
            <a:spLocks noGrp="1"/>
          </p:cNvSpPr>
          <p:nvPr>
            <p:ph type="body" sz="half" idx="2"/>
          </p:nvPr>
        </p:nvSpPr>
        <p:spPr>
          <a:xfrm>
            <a:off x="580631" y="899375"/>
            <a:ext cx="5610310" cy="4557623"/>
          </a:xfrm>
        </p:spPr>
        <p:txBody>
          <a:bodyPr>
            <a:normAutofit/>
          </a:bodyPr>
          <a:lstStyle/>
          <a:p>
            <a:pPr marL="285750" indent="-285750">
              <a:buFont typeface="Wingdings" panose="05000000000000000000" pitchFamily="2" charset="2"/>
              <a:buChar char="ü"/>
            </a:pPr>
            <a:r>
              <a:rPr lang="en-US" b="1" dirty="0"/>
              <a:t>Sparse Image (SI)</a:t>
            </a:r>
            <a:r>
              <a:rPr lang="en-US" dirty="0"/>
              <a:t>: </a:t>
            </a:r>
            <a:r>
              <a:rPr lang="en-US" dirty="0">
                <a:solidFill>
                  <a:srgbClr val="7030A0"/>
                </a:solidFill>
              </a:rPr>
              <a:t>lighter operations and low-cost space operation in visual data </a:t>
            </a:r>
            <a:r>
              <a:rPr lang="en-US" dirty="0">
                <a:solidFill>
                  <a:srgbClr val="C00000"/>
                </a:solidFill>
                <a:sym typeface="Wingdings" panose="05000000000000000000" pitchFamily="2" charset="2"/>
              </a:rPr>
              <a:t></a:t>
            </a:r>
            <a:r>
              <a:rPr lang="en-US" dirty="0">
                <a:sym typeface="Wingdings" panose="05000000000000000000" pitchFamily="2" charset="2"/>
              </a:rPr>
              <a:t> 60x data reduction </a:t>
            </a:r>
            <a:r>
              <a:rPr lang="en-US" dirty="0">
                <a:solidFill>
                  <a:srgbClr val="C00000"/>
                </a:solidFill>
                <a:sym typeface="Wingdings" panose="05000000000000000000" pitchFamily="2" charset="2"/>
              </a:rPr>
              <a:t></a:t>
            </a:r>
            <a:r>
              <a:rPr lang="en-US" dirty="0">
                <a:sym typeface="Wingdings" panose="05000000000000000000" pitchFamily="2" charset="2"/>
              </a:rPr>
              <a:t> </a:t>
            </a:r>
            <a:r>
              <a:rPr lang="en-US" dirty="0">
                <a:solidFill>
                  <a:srgbClr val="002060"/>
                </a:solidFill>
                <a:sym typeface="Wingdings" panose="05000000000000000000" pitchFamily="2" charset="2"/>
              </a:rPr>
              <a:t>military and space application markets</a:t>
            </a:r>
          </a:p>
          <a:p>
            <a:endParaRPr lang="en-US" dirty="0">
              <a:solidFill>
                <a:srgbClr val="002060"/>
              </a:solidFill>
            </a:endParaRPr>
          </a:p>
          <a:p>
            <a:pPr marL="285750" indent="-285750">
              <a:buFont typeface="Wingdings" panose="05000000000000000000" pitchFamily="2" charset="2"/>
              <a:buChar char="ü"/>
            </a:pPr>
            <a:r>
              <a:rPr lang="en-US" b="1" dirty="0"/>
              <a:t>Hybrid In-memory Processing Unit (HPU)</a:t>
            </a:r>
            <a:r>
              <a:rPr lang="en-US" dirty="0"/>
              <a:t>: </a:t>
            </a:r>
            <a:r>
              <a:rPr lang="en-US" dirty="0">
                <a:solidFill>
                  <a:srgbClr val="7030A0"/>
                </a:solidFill>
              </a:rPr>
              <a:t>fast processing, low power and compact device</a:t>
            </a:r>
            <a:r>
              <a:rPr lang="en-US" dirty="0"/>
              <a:t> </a:t>
            </a:r>
            <a:r>
              <a:rPr lang="en-US" dirty="0">
                <a:solidFill>
                  <a:srgbClr val="C00000"/>
                </a:solidFill>
                <a:sym typeface="Wingdings" panose="05000000000000000000" pitchFamily="2" charset="2"/>
              </a:rPr>
              <a:t></a:t>
            </a:r>
            <a:r>
              <a:rPr lang="en-US" dirty="0">
                <a:sym typeface="Wingdings" panose="05000000000000000000" pitchFamily="2" charset="2"/>
              </a:rPr>
              <a:t> over 3 orders of magnitude in faster speed processing and low power consumption </a:t>
            </a:r>
            <a:r>
              <a:rPr lang="en-US" dirty="0">
                <a:solidFill>
                  <a:srgbClr val="C00000"/>
                </a:solidFill>
                <a:sym typeface="Wingdings" panose="05000000000000000000" pitchFamily="2" charset="2"/>
              </a:rPr>
              <a:t></a:t>
            </a:r>
            <a:r>
              <a:rPr lang="en-US" dirty="0">
                <a:sym typeface="Wingdings" panose="05000000000000000000" pitchFamily="2" charset="2"/>
              </a:rPr>
              <a:t> </a:t>
            </a:r>
            <a:r>
              <a:rPr lang="en-US" dirty="0">
                <a:solidFill>
                  <a:srgbClr val="002060"/>
                </a:solidFill>
                <a:sym typeface="Wingdings" panose="05000000000000000000" pitchFamily="2" charset="2"/>
              </a:rPr>
              <a:t>every application market required high speed and low power, e.g., mobile device</a:t>
            </a:r>
          </a:p>
          <a:p>
            <a:pPr marL="285750" indent="-285750">
              <a:buFont typeface="Wingdings" panose="05000000000000000000" pitchFamily="2" charset="2"/>
              <a:buChar char="ü"/>
            </a:pPr>
            <a:r>
              <a:rPr lang="en-US" dirty="0"/>
              <a:t>Massive Parallel Learning Architecture (</a:t>
            </a:r>
            <a:r>
              <a:rPr lang="en-US" b="1" dirty="0" err="1"/>
              <a:t>MaPLA</a:t>
            </a:r>
            <a:r>
              <a:rPr lang="en-US" dirty="0"/>
              <a:t>): </a:t>
            </a:r>
            <a:r>
              <a:rPr lang="en-US" dirty="0">
                <a:solidFill>
                  <a:srgbClr val="7030A0"/>
                </a:solidFill>
              </a:rPr>
              <a:t>updating all weight components in fully parallel</a:t>
            </a:r>
            <a:r>
              <a:rPr lang="en-US" dirty="0"/>
              <a:t> </a:t>
            </a:r>
            <a:r>
              <a:rPr lang="en-US" dirty="0">
                <a:sym typeface="Wingdings" panose="05000000000000000000" pitchFamily="2" charset="2"/>
              </a:rPr>
              <a:t> </a:t>
            </a:r>
            <a:r>
              <a:rPr lang="en-US" dirty="0"/>
              <a:t>enabling DNN learning time to be reduced from a week to an hour. </a:t>
            </a:r>
          </a:p>
          <a:p>
            <a:pPr marL="285750" indent="-285750">
              <a:buFont typeface="Wingdings" panose="05000000000000000000" pitchFamily="2" charset="2"/>
              <a:buChar char="ü"/>
            </a:pPr>
            <a:endParaRPr lang="en-US" dirty="0"/>
          </a:p>
          <a:p>
            <a:pPr marL="285750" indent="-285750">
              <a:buFont typeface="Wingdings" panose="05000000000000000000" pitchFamily="2" charset="2"/>
              <a:buChar char="ü"/>
            </a:pPr>
            <a:r>
              <a:rPr lang="en-US" b="1" dirty="0"/>
              <a:t>Intelligent Software (IS)</a:t>
            </a:r>
            <a:r>
              <a:rPr lang="en-US" dirty="0"/>
              <a:t>: </a:t>
            </a:r>
            <a:r>
              <a:rPr lang="en-US" dirty="0">
                <a:solidFill>
                  <a:srgbClr val="7030A0"/>
                </a:solidFill>
              </a:rPr>
              <a:t>less data, in-situ data collection and learning</a:t>
            </a:r>
            <a:r>
              <a:rPr lang="en-US" dirty="0"/>
              <a:t> </a:t>
            </a:r>
            <a:r>
              <a:rPr lang="en-US" dirty="0">
                <a:solidFill>
                  <a:srgbClr val="C00000"/>
                </a:solidFill>
                <a:sym typeface="Wingdings" panose="05000000000000000000" pitchFamily="2" charset="2"/>
              </a:rPr>
              <a:t></a:t>
            </a:r>
            <a:r>
              <a:rPr lang="en-US" dirty="0">
                <a:sym typeface="Wingdings" panose="05000000000000000000" pitchFamily="2" charset="2"/>
              </a:rPr>
              <a:t> unattended and self-smart system </a:t>
            </a:r>
            <a:r>
              <a:rPr lang="en-US" dirty="0">
                <a:solidFill>
                  <a:srgbClr val="C00000"/>
                </a:solidFill>
                <a:sym typeface="Wingdings" panose="05000000000000000000" pitchFamily="2" charset="2"/>
              </a:rPr>
              <a:t></a:t>
            </a:r>
            <a:r>
              <a:rPr lang="en-US" dirty="0">
                <a:sym typeface="Wingdings" panose="05000000000000000000" pitchFamily="2" charset="2"/>
              </a:rPr>
              <a:t> </a:t>
            </a:r>
            <a:r>
              <a:rPr lang="en-US" dirty="0">
                <a:solidFill>
                  <a:srgbClr val="002060"/>
                </a:solidFill>
                <a:sym typeface="Wingdings" panose="05000000000000000000" pitchFamily="2" charset="2"/>
              </a:rPr>
              <a:t>security, intelligent and exploration system </a:t>
            </a:r>
            <a:endParaRPr lang="en-US" dirty="0">
              <a:solidFill>
                <a:srgbClr val="002060"/>
              </a:solidFill>
            </a:endParaRPr>
          </a:p>
          <a:p>
            <a:endParaRPr lang="en-US" dirty="0"/>
          </a:p>
        </p:txBody>
      </p:sp>
      <p:grpSp>
        <p:nvGrpSpPr>
          <p:cNvPr id="16" name="Group 15">
            <a:extLst>
              <a:ext uri="{FF2B5EF4-FFF2-40B4-BE49-F238E27FC236}">
                <a16:creationId xmlns:a16="http://schemas.microsoft.com/office/drawing/2014/main" id="{58706393-84D0-653A-86B1-9EB4812F6B15}"/>
              </a:ext>
            </a:extLst>
          </p:cNvPr>
          <p:cNvGrpSpPr/>
          <p:nvPr/>
        </p:nvGrpSpPr>
        <p:grpSpPr>
          <a:xfrm rot="5400000">
            <a:off x="7412460" y="2494845"/>
            <a:ext cx="1458418" cy="844903"/>
            <a:chOff x="5547486" y="2798223"/>
            <a:chExt cx="2305488" cy="1023398"/>
          </a:xfrm>
        </p:grpSpPr>
        <p:pic>
          <p:nvPicPr>
            <p:cNvPr id="8" name="Picture 7" descr="A blurry image of a computer chip&#10;&#10;Description automatically generated">
              <a:extLst>
                <a:ext uri="{FF2B5EF4-FFF2-40B4-BE49-F238E27FC236}">
                  <a16:creationId xmlns:a16="http://schemas.microsoft.com/office/drawing/2014/main" id="{DAD05D53-DB4A-8A88-A514-65F70055BB77}"/>
                </a:ext>
              </a:extLst>
            </p:cNvPr>
            <p:cNvPicPr>
              <a:picLocks noChangeAspect="1"/>
            </p:cNvPicPr>
            <p:nvPr/>
          </p:nvPicPr>
          <p:blipFill>
            <a:blip r:embed="rId3"/>
            <a:stretch>
              <a:fillRect/>
            </a:stretch>
          </p:blipFill>
          <p:spPr>
            <a:xfrm>
              <a:off x="5547486" y="2798223"/>
              <a:ext cx="2305488" cy="1023398"/>
            </a:xfrm>
            <a:prstGeom prst="rect">
              <a:avLst/>
            </a:prstGeom>
          </p:spPr>
        </p:pic>
        <p:pic>
          <p:nvPicPr>
            <p:cNvPr id="10" name="Picture 9" descr="A diagram of a computer chip&#10;&#10;Description automatically generated with medium confidence">
              <a:extLst>
                <a:ext uri="{FF2B5EF4-FFF2-40B4-BE49-F238E27FC236}">
                  <a16:creationId xmlns:a16="http://schemas.microsoft.com/office/drawing/2014/main" id="{60F2F1DE-6CFA-84D8-C521-B4C8F52A407A}"/>
                </a:ext>
              </a:extLst>
            </p:cNvPr>
            <p:cNvPicPr>
              <a:picLocks noChangeAspect="1"/>
            </p:cNvPicPr>
            <p:nvPr/>
          </p:nvPicPr>
          <p:blipFill>
            <a:blip r:embed="rId4"/>
            <a:stretch>
              <a:fillRect/>
            </a:stretch>
          </p:blipFill>
          <p:spPr>
            <a:xfrm>
              <a:off x="6861115" y="2976968"/>
              <a:ext cx="991859" cy="633405"/>
            </a:xfrm>
            <a:prstGeom prst="rect">
              <a:avLst/>
            </a:prstGeom>
          </p:spPr>
        </p:pic>
      </p:grpSp>
      <p:pic>
        <p:nvPicPr>
          <p:cNvPr id="14" name="Picture 13" descr="A diagram of a human brain&#10;&#10;Description automatically generated">
            <a:extLst>
              <a:ext uri="{FF2B5EF4-FFF2-40B4-BE49-F238E27FC236}">
                <a16:creationId xmlns:a16="http://schemas.microsoft.com/office/drawing/2014/main" id="{E563663D-262B-30F4-D5E8-B97D58CB42B8}"/>
              </a:ext>
            </a:extLst>
          </p:cNvPr>
          <p:cNvPicPr>
            <a:picLocks noChangeAspect="1"/>
          </p:cNvPicPr>
          <p:nvPr/>
        </p:nvPicPr>
        <p:blipFill>
          <a:blip r:embed="rId5"/>
          <a:stretch>
            <a:fillRect/>
          </a:stretch>
        </p:blipFill>
        <p:spPr>
          <a:xfrm>
            <a:off x="6306088" y="4884010"/>
            <a:ext cx="1755524" cy="1013060"/>
          </a:xfrm>
          <a:prstGeom prst="rect">
            <a:avLst/>
          </a:prstGeom>
        </p:spPr>
      </p:pic>
      <p:pic>
        <p:nvPicPr>
          <p:cNvPr id="15" name="Picture 14">
            <a:extLst>
              <a:ext uri="{FF2B5EF4-FFF2-40B4-BE49-F238E27FC236}">
                <a16:creationId xmlns:a16="http://schemas.microsoft.com/office/drawing/2014/main" id="{E27109D2-276F-F29F-1F35-8BFE80147D8B}"/>
              </a:ext>
            </a:extLst>
          </p:cNvPr>
          <p:cNvPicPr>
            <a:picLocks noChangeAspect="1"/>
          </p:cNvPicPr>
          <p:nvPr/>
        </p:nvPicPr>
        <p:blipFill>
          <a:blip r:embed="rId6"/>
          <a:stretch>
            <a:fillRect/>
          </a:stretch>
        </p:blipFill>
        <p:spPr>
          <a:xfrm>
            <a:off x="8588490" y="4582758"/>
            <a:ext cx="1584654" cy="1570671"/>
          </a:xfrm>
          <a:prstGeom prst="rect">
            <a:avLst/>
          </a:prstGeom>
        </p:spPr>
      </p:pic>
      <p:pic>
        <p:nvPicPr>
          <p:cNvPr id="17" name="Picture 16">
            <a:extLst>
              <a:ext uri="{FF2B5EF4-FFF2-40B4-BE49-F238E27FC236}">
                <a16:creationId xmlns:a16="http://schemas.microsoft.com/office/drawing/2014/main" id="{865DD93E-E0CB-CC62-255E-5B9B7F1812B9}"/>
              </a:ext>
            </a:extLst>
          </p:cNvPr>
          <p:cNvPicPr>
            <a:picLocks noChangeAspect="1"/>
          </p:cNvPicPr>
          <p:nvPr/>
        </p:nvPicPr>
        <p:blipFill>
          <a:blip r:embed="rId7"/>
          <a:stretch>
            <a:fillRect/>
          </a:stretch>
        </p:blipFill>
        <p:spPr>
          <a:xfrm>
            <a:off x="9114568" y="2265020"/>
            <a:ext cx="1058576" cy="1053598"/>
          </a:xfrm>
          <a:prstGeom prst="rect">
            <a:avLst/>
          </a:prstGeom>
        </p:spPr>
      </p:pic>
      <p:cxnSp>
        <p:nvCxnSpPr>
          <p:cNvPr id="19" name="Straight Connector 18">
            <a:extLst>
              <a:ext uri="{FF2B5EF4-FFF2-40B4-BE49-F238E27FC236}">
                <a16:creationId xmlns:a16="http://schemas.microsoft.com/office/drawing/2014/main" id="{B4D3CB80-90FE-8734-7B8D-E408568927CD}"/>
              </a:ext>
            </a:extLst>
          </p:cNvPr>
          <p:cNvCxnSpPr/>
          <p:nvPr/>
        </p:nvCxnSpPr>
        <p:spPr>
          <a:xfrm>
            <a:off x="580631" y="2018245"/>
            <a:ext cx="10322351" cy="0"/>
          </a:xfrm>
          <a:prstGeom prst="line">
            <a:avLst/>
          </a:prstGeom>
          <a:ln w="38100"/>
        </p:spPr>
        <p:style>
          <a:lnRef idx="1">
            <a:schemeClr val="dk1"/>
          </a:lnRef>
          <a:fillRef idx="0">
            <a:schemeClr val="dk1"/>
          </a:fillRef>
          <a:effectRef idx="0">
            <a:schemeClr val="dk1"/>
          </a:effectRef>
          <a:fontRef idx="minor">
            <a:schemeClr val="tx1"/>
          </a:fontRef>
        </p:style>
      </p:cxnSp>
      <p:pic>
        <p:nvPicPr>
          <p:cNvPr id="20" name="Picture 19">
            <a:extLst>
              <a:ext uri="{FF2B5EF4-FFF2-40B4-BE49-F238E27FC236}">
                <a16:creationId xmlns:a16="http://schemas.microsoft.com/office/drawing/2014/main" id="{EE209295-CC61-36CE-39FD-D7A5DAAA6E67}"/>
              </a:ext>
            </a:extLst>
          </p:cNvPr>
          <p:cNvPicPr>
            <a:picLocks noChangeAspect="1"/>
          </p:cNvPicPr>
          <p:nvPr/>
        </p:nvPicPr>
        <p:blipFill>
          <a:blip r:embed="rId8"/>
          <a:stretch>
            <a:fillRect/>
          </a:stretch>
        </p:blipFill>
        <p:spPr>
          <a:xfrm>
            <a:off x="770695" y="4220344"/>
            <a:ext cx="10345809" cy="36579"/>
          </a:xfrm>
          <a:prstGeom prst="rect">
            <a:avLst/>
          </a:prstGeom>
        </p:spPr>
      </p:pic>
      <p:sp>
        <p:nvSpPr>
          <p:cNvPr id="21" name="TextBox 20">
            <a:extLst>
              <a:ext uri="{FF2B5EF4-FFF2-40B4-BE49-F238E27FC236}">
                <a16:creationId xmlns:a16="http://schemas.microsoft.com/office/drawing/2014/main" id="{C1743A6A-225C-9537-8BE6-F78CC1C4D3D1}"/>
              </a:ext>
            </a:extLst>
          </p:cNvPr>
          <p:cNvSpPr txBox="1"/>
          <p:nvPr/>
        </p:nvSpPr>
        <p:spPr>
          <a:xfrm>
            <a:off x="10573966" y="806384"/>
            <a:ext cx="1498018" cy="830997"/>
          </a:xfrm>
          <a:prstGeom prst="rect">
            <a:avLst/>
          </a:prstGeom>
          <a:noFill/>
        </p:spPr>
        <p:txBody>
          <a:bodyPr wrap="square" rtlCol="0">
            <a:spAutoFit/>
          </a:bodyPr>
          <a:lstStyle/>
          <a:p>
            <a:pPr algn="ctr"/>
            <a:r>
              <a:rPr lang="en-US" sz="1600" b="1" dirty="0"/>
              <a:t>2 US patents DARPA support</a:t>
            </a:r>
          </a:p>
        </p:txBody>
      </p:sp>
      <p:sp>
        <p:nvSpPr>
          <p:cNvPr id="22" name="TextBox 21">
            <a:extLst>
              <a:ext uri="{FF2B5EF4-FFF2-40B4-BE49-F238E27FC236}">
                <a16:creationId xmlns:a16="http://schemas.microsoft.com/office/drawing/2014/main" id="{5C23FBEF-B507-73DA-DBE7-A3B94596F3FC}"/>
              </a:ext>
            </a:extLst>
          </p:cNvPr>
          <p:cNvSpPr txBox="1"/>
          <p:nvPr/>
        </p:nvSpPr>
        <p:spPr>
          <a:xfrm>
            <a:off x="10496239" y="2536901"/>
            <a:ext cx="1498018" cy="1569660"/>
          </a:xfrm>
          <a:prstGeom prst="rect">
            <a:avLst/>
          </a:prstGeom>
          <a:noFill/>
        </p:spPr>
        <p:txBody>
          <a:bodyPr wrap="square" rtlCol="0">
            <a:spAutoFit/>
          </a:bodyPr>
          <a:lstStyle/>
          <a:p>
            <a:pPr algn="ctr"/>
            <a:r>
              <a:rPr lang="en-US" sz="1600" b="1" dirty="0"/>
              <a:t>US patent-Caltech Assignee</a:t>
            </a:r>
          </a:p>
          <a:p>
            <a:pPr algn="ctr"/>
            <a:r>
              <a:rPr lang="en-US" sz="1600" b="1" dirty="0"/>
              <a:t>Ongoing two provisional patents</a:t>
            </a:r>
          </a:p>
        </p:txBody>
      </p:sp>
      <p:sp>
        <p:nvSpPr>
          <p:cNvPr id="23" name="TextBox 22">
            <a:extLst>
              <a:ext uri="{FF2B5EF4-FFF2-40B4-BE49-F238E27FC236}">
                <a16:creationId xmlns:a16="http://schemas.microsoft.com/office/drawing/2014/main" id="{4E4AEE5B-1D48-3D1C-6216-23042332956A}"/>
              </a:ext>
            </a:extLst>
          </p:cNvPr>
          <p:cNvSpPr txBox="1"/>
          <p:nvPr/>
        </p:nvSpPr>
        <p:spPr>
          <a:xfrm>
            <a:off x="10573965" y="4562641"/>
            <a:ext cx="1420292" cy="1323439"/>
          </a:xfrm>
          <a:prstGeom prst="rect">
            <a:avLst/>
          </a:prstGeom>
          <a:noFill/>
        </p:spPr>
        <p:txBody>
          <a:bodyPr wrap="square" rtlCol="0">
            <a:spAutoFit/>
          </a:bodyPr>
          <a:lstStyle/>
          <a:p>
            <a:pPr algn="ctr"/>
            <a:r>
              <a:rPr lang="en-US" sz="1600" b="1" dirty="0"/>
              <a:t>3 US patents and 2 US international pending patents</a:t>
            </a:r>
          </a:p>
        </p:txBody>
      </p:sp>
      <p:sp>
        <p:nvSpPr>
          <p:cNvPr id="24" name="Arrow: Right 23">
            <a:extLst>
              <a:ext uri="{FF2B5EF4-FFF2-40B4-BE49-F238E27FC236}">
                <a16:creationId xmlns:a16="http://schemas.microsoft.com/office/drawing/2014/main" id="{D2BD3044-EF5E-2F9B-C794-86906EF3306B}"/>
              </a:ext>
            </a:extLst>
          </p:cNvPr>
          <p:cNvSpPr/>
          <p:nvPr/>
        </p:nvSpPr>
        <p:spPr>
          <a:xfrm>
            <a:off x="8628024" y="2536901"/>
            <a:ext cx="422641" cy="230966"/>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5" name="Arrow: Right 24">
            <a:extLst>
              <a:ext uri="{FF2B5EF4-FFF2-40B4-BE49-F238E27FC236}">
                <a16:creationId xmlns:a16="http://schemas.microsoft.com/office/drawing/2014/main" id="{4D5DDBA5-557E-907D-33C5-E2F3B74A0353}"/>
              </a:ext>
            </a:extLst>
          </p:cNvPr>
          <p:cNvSpPr/>
          <p:nvPr/>
        </p:nvSpPr>
        <p:spPr>
          <a:xfrm>
            <a:off x="8176759" y="5169973"/>
            <a:ext cx="422641" cy="230966"/>
          </a:xfrm>
          <a:prstGeom prst="rightArrow">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47A1E1EF-2E08-BC56-2019-202834B6870E}"/>
              </a:ext>
            </a:extLst>
          </p:cNvPr>
          <p:cNvSpPr txBox="1"/>
          <p:nvPr/>
        </p:nvSpPr>
        <p:spPr>
          <a:xfrm>
            <a:off x="1687398" y="6174557"/>
            <a:ext cx="9030878" cy="523220"/>
          </a:xfrm>
          <a:prstGeom prst="rect">
            <a:avLst/>
          </a:prstGeom>
          <a:noFill/>
        </p:spPr>
        <p:txBody>
          <a:bodyPr wrap="square" rtlCol="0">
            <a:spAutoFit/>
          </a:bodyPr>
          <a:lstStyle/>
          <a:p>
            <a:r>
              <a:rPr lang="en-US" sz="2800" b="1" dirty="0"/>
              <a:t>Integration of three will put us ahead of the game</a:t>
            </a:r>
          </a:p>
        </p:txBody>
      </p:sp>
      <p:sp>
        <p:nvSpPr>
          <p:cNvPr id="3" name="TextBox 2">
            <a:extLst>
              <a:ext uri="{FF2B5EF4-FFF2-40B4-BE49-F238E27FC236}">
                <a16:creationId xmlns:a16="http://schemas.microsoft.com/office/drawing/2014/main" id="{37E6508F-6A56-A89F-EFB3-5BD041FBC150}"/>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16560371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94EB72-22C8-73E3-7955-FEE3BADB0BD1}"/>
              </a:ext>
            </a:extLst>
          </p:cNvPr>
          <p:cNvSpPr>
            <a:spLocks noGrp="1"/>
          </p:cNvSpPr>
          <p:nvPr>
            <p:ph type="title"/>
          </p:nvPr>
        </p:nvSpPr>
        <p:spPr>
          <a:xfrm>
            <a:off x="1915462" y="63562"/>
            <a:ext cx="3856037" cy="700725"/>
          </a:xfrm>
        </p:spPr>
        <p:txBody>
          <a:bodyPr/>
          <a:lstStyle/>
          <a:p>
            <a:pPr algn="ctr"/>
            <a:r>
              <a:rPr lang="en-US" b="1" dirty="0">
                <a:solidFill>
                  <a:srgbClr val="002060"/>
                </a:solidFill>
              </a:rPr>
              <a:t>Credibility</a:t>
            </a:r>
            <a:r>
              <a:rPr lang="en-US" dirty="0">
                <a:solidFill>
                  <a:srgbClr val="002060"/>
                </a:solidFill>
              </a:rPr>
              <a:t> </a:t>
            </a:r>
          </a:p>
        </p:txBody>
      </p:sp>
      <p:pic>
        <p:nvPicPr>
          <p:cNvPr id="9" name="Content Placeholder 8" descr="A book on a surface&#10;&#10;AI-generated content may be incorrect.">
            <a:extLst>
              <a:ext uri="{FF2B5EF4-FFF2-40B4-BE49-F238E27FC236}">
                <a16:creationId xmlns:a16="http://schemas.microsoft.com/office/drawing/2014/main" id="{D368A8BB-D80C-E28D-3449-7B1AE25E71EA}"/>
              </a:ext>
            </a:extLst>
          </p:cNvPr>
          <p:cNvPicPr>
            <a:picLocks noGrp="1" noChangeAspect="1"/>
          </p:cNvPicPr>
          <p:nvPr>
            <p:ph idx="1"/>
          </p:nvPr>
        </p:nvPicPr>
        <p:blipFill>
          <a:blip r:embed="rId2"/>
          <a:srcRect l="4496" t="10412" r="2458" b="6124"/>
          <a:stretch>
            <a:fillRect/>
          </a:stretch>
        </p:blipFill>
        <p:spPr>
          <a:xfrm rot="5400000">
            <a:off x="7190155" y="931626"/>
            <a:ext cx="2073784" cy="1395168"/>
          </a:xfrm>
        </p:spPr>
      </p:pic>
      <p:sp>
        <p:nvSpPr>
          <p:cNvPr id="4" name="Text Placeholder 3">
            <a:extLst>
              <a:ext uri="{FF2B5EF4-FFF2-40B4-BE49-F238E27FC236}">
                <a16:creationId xmlns:a16="http://schemas.microsoft.com/office/drawing/2014/main" id="{D080F439-2D66-605D-9134-21CBCF7E6BE6}"/>
              </a:ext>
            </a:extLst>
          </p:cNvPr>
          <p:cNvSpPr>
            <a:spLocks noGrp="1"/>
          </p:cNvSpPr>
          <p:nvPr>
            <p:ph type="body" sz="half" idx="2"/>
          </p:nvPr>
        </p:nvSpPr>
        <p:spPr>
          <a:xfrm>
            <a:off x="304800" y="822960"/>
            <a:ext cx="6675119" cy="5718510"/>
          </a:xfrm>
        </p:spPr>
        <p:txBody>
          <a:bodyPr>
            <a:normAutofit fontScale="62500" lnSpcReduction="20000"/>
          </a:bodyPr>
          <a:lstStyle/>
          <a:p>
            <a:r>
              <a:rPr lang="en-US" sz="2100" b="1" dirty="0">
                <a:solidFill>
                  <a:srgbClr val="002060"/>
                </a:solidFill>
              </a:rPr>
              <a:t>Media:</a:t>
            </a:r>
          </a:p>
          <a:p>
            <a:pPr marL="342900" indent="-342900">
              <a:spcBef>
                <a:spcPts val="600"/>
              </a:spcBef>
              <a:spcAft>
                <a:spcPts val="600"/>
              </a:spcAft>
              <a:buFont typeface="Arial" panose="020B0604020202020204" pitchFamily="34" charset="0"/>
              <a:buChar char="•"/>
            </a:pPr>
            <a:r>
              <a:rPr lang="en-US" sz="1900" dirty="0">
                <a:solidFill>
                  <a:srgbClr val="002060"/>
                </a:solidFill>
              </a:rPr>
              <a:t>Book to experience and test with the ADC algorithm entitled “Artificial Intelligence: Rise of the Lightspeed Learners” by Charles Jennings, 2019 .</a:t>
            </a:r>
          </a:p>
          <a:p>
            <a:pPr>
              <a:spcBef>
                <a:spcPts val="600"/>
              </a:spcBef>
              <a:spcAft>
                <a:spcPts val="600"/>
              </a:spcAft>
            </a:pPr>
            <a:r>
              <a:rPr lang="en-US" sz="2100" b="1" dirty="0">
                <a:solidFill>
                  <a:srgbClr val="002060"/>
                </a:solidFill>
              </a:rPr>
              <a:t>2025</a:t>
            </a:r>
            <a:endParaRPr lang="en-US" dirty="0">
              <a:solidFill>
                <a:srgbClr val="002060"/>
              </a:solidFill>
            </a:endParaRPr>
          </a:p>
          <a:p>
            <a:pPr marL="342900" indent="-342900">
              <a:spcBef>
                <a:spcPts val="600"/>
              </a:spcBef>
              <a:spcAft>
                <a:spcPts val="600"/>
              </a:spcAft>
              <a:buFont typeface="Arial" panose="020B0604020202020204" pitchFamily="34" charset="0"/>
              <a:buChar char="•"/>
            </a:pPr>
            <a:r>
              <a:rPr lang="en-US" sz="1700" dirty="0">
                <a:solidFill>
                  <a:srgbClr val="002060"/>
                </a:solidFill>
              </a:rPr>
              <a:t>Press release 2025 </a:t>
            </a:r>
          </a:p>
          <a:p>
            <a:pPr>
              <a:spcBef>
                <a:spcPts val="600"/>
              </a:spcBef>
              <a:spcAft>
                <a:spcPts val="600"/>
              </a:spcAft>
            </a:pPr>
            <a:r>
              <a:rPr lang="en-US" sz="1700" b="0" i="0" dirty="0">
                <a:solidFill>
                  <a:srgbClr val="28303D"/>
                </a:solidFill>
                <a:effectLst/>
                <a:hlinkClick r:id="rId3"/>
              </a:rPr>
              <a:t>https://www.prlog.org/13085112-bio-inspired-technology-dynamic-and-adaptable-for-unknown-real-world-environments.html</a:t>
            </a:r>
            <a:endParaRPr lang="en-US" sz="1700" b="0" i="0" dirty="0">
              <a:solidFill>
                <a:srgbClr val="28303D"/>
              </a:solidFill>
              <a:effectLst/>
            </a:endParaRPr>
          </a:p>
          <a:p>
            <a:pPr marL="342900" indent="-342900">
              <a:buFont typeface="Arial" panose="020B0604020202020204" pitchFamily="34" charset="0"/>
              <a:buChar char="•"/>
            </a:pPr>
            <a:r>
              <a:rPr lang="en-US" sz="1700" dirty="0">
                <a:solidFill>
                  <a:srgbClr val="002060"/>
                </a:solidFill>
              </a:rPr>
              <a:t>a leading provider of bio-inspired AI technology aiming to tackle detecting and tracking elusive objects of interest across air, land, and space domains today announced that it has achieved “Awardable” status through DARPA Expedited Research Implementation Series (ERIS) Marketplace. The ERIS Marketplace is The DARPA Expedited Research Implementation Series (ERIS) Marketplace is a transformative digital platform designed to accelerate acquisition velocity and advance national security innovation, 2025.</a:t>
            </a:r>
          </a:p>
          <a:p>
            <a:pPr marL="342900" indent="-342900">
              <a:buFont typeface="Arial" panose="020B0604020202020204" pitchFamily="34" charset="0"/>
              <a:buChar char="•"/>
            </a:pPr>
            <a:r>
              <a:rPr lang="en-US" sz="1700" dirty="0">
                <a:solidFill>
                  <a:srgbClr val="002060"/>
                </a:solidFill>
              </a:rPr>
              <a:t>Selectable for sparse imager from AFWERX DP2 and in dialogue with DoD task.</a:t>
            </a:r>
          </a:p>
          <a:p>
            <a:pPr marL="342900" indent="-342900">
              <a:buFont typeface="Arial" panose="020B0604020202020204" pitchFamily="34" charset="0"/>
              <a:buChar char="•"/>
            </a:pPr>
            <a:r>
              <a:rPr lang="en-US" sz="1700" dirty="0">
                <a:solidFill>
                  <a:srgbClr val="002060"/>
                </a:solidFill>
              </a:rPr>
              <a:t>Negotiating the license of palm ID to a commercial start-up company for banking security</a:t>
            </a:r>
          </a:p>
          <a:p>
            <a:pPr marL="342900" indent="-342900">
              <a:buFont typeface="Arial" panose="020B0604020202020204" pitchFamily="34" charset="0"/>
              <a:buChar char="•"/>
            </a:pPr>
            <a:r>
              <a:rPr lang="en-US" sz="1700" dirty="0">
                <a:solidFill>
                  <a:srgbClr val="002060"/>
                </a:solidFill>
              </a:rPr>
              <a:t>Two patented US applications from the DARPA-AIE-IP2 Phase I and II tasks</a:t>
            </a:r>
          </a:p>
          <a:p>
            <a:r>
              <a:rPr lang="en-US" sz="2100" b="1" dirty="0">
                <a:solidFill>
                  <a:srgbClr val="002060"/>
                </a:solidFill>
              </a:rPr>
              <a:t>2026</a:t>
            </a:r>
          </a:p>
          <a:p>
            <a:pPr marL="342900" marR="0" lvl="0" indent="-342900" algn="l" defTabSz="914400" rtl="0" eaLnBrk="1" fontAlgn="auto" latinLnBrk="0" hangingPunct="1">
              <a:lnSpc>
                <a:spcPct val="120000"/>
              </a:lnSpc>
              <a:spcBef>
                <a:spcPts val="600"/>
              </a:spcBef>
              <a:spcAft>
                <a:spcPts val="600"/>
              </a:spcAft>
              <a:buClrTx/>
              <a:buSzPct val="125000"/>
              <a:buFont typeface="Arial" panose="020B0604020202020204" pitchFamily="34" charset="0"/>
              <a:buChar char="•"/>
              <a:tabLst/>
              <a:defRPr/>
            </a:pPr>
            <a:r>
              <a:rPr kumimoji="0" lang="en-US" sz="1900" b="1" i="1" u="none" strike="noStrike" kern="1200" cap="none" spc="0" normalizeH="0" baseline="0" noProof="0" dirty="0">
                <a:ln>
                  <a:noFill/>
                </a:ln>
                <a:solidFill>
                  <a:srgbClr val="28303D"/>
                </a:solidFill>
                <a:effectLst/>
                <a:uLnTx/>
                <a:uFillTx/>
                <a:ea typeface="+mn-ea"/>
                <a:cs typeface="+mn-cs"/>
              </a:rPr>
              <a:t>Press Release of June 4, 2026</a:t>
            </a:r>
            <a:endParaRPr kumimoji="0" lang="en-US" sz="1900" b="0" i="0" u="none" strike="noStrike" kern="1200" cap="none" spc="0" normalizeH="0" baseline="0" noProof="0" dirty="0">
              <a:ln>
                <a:noFill/>
              </a:ln>
              <a:solidFill>
                <a:srgbClr val="28303D"/>
              </a:solidFill>
              <a:effectLst/>
              <a:uLnTx/>
              <a:uFillTx/>
              <a:ea typeface="+mn-ea"/>
              <a:cs typeface="+mn-cs"/>
            </a:endParaRPr>
          </a:p>
          <a:p>
            <a:pPr marL="0" marR="0" lvl="0" indent="0" algn="l" defTabSz="914400" rtl="0" eaLnBrk="1" fontAlgn="auto" latinLnBrk="0" hangingPunct="1">
              <a:lnSpc>
                <a:spcPct val="120000"/>
              </a:lnSpc>
              <a:spcBef>
                <a:spcPts val="600"/>
              </a:spcBef>
              <a:spcAft>
                <a:spcPts val="600"/>
              </a:spcAft>
              <a:buClrTx/>
              <a:buSzPct val="125000"/>
              <a:buFont typeface="Arial" panose="020B0604020202020204" pitchFamily="34" charset="0"/>
              <a:buNone/>
              <a:tabLst/>
              <a:defRPr/>
            </a:pPr>
            <a:r>
              <a:rPr kumimoji="0" lang="en-US" sz="1900" b="0" i="0" u="none" strike="noStrike" kern="1200" cap="none" spc="0" normalizeH="0" baseline="0" noProof="0" dirty="0">
                <a:ln>
                  <a:noFill/>
                </a:ln>
                <a:solidFill>
                  <a:srgbClr val="28303D"/>
                </a:solidFill>
                <a:effectLst/>
                <a:uLnTx/>
                <a:uFillTx/>
                <a:ea typeface="+mn-ea"/>
                <a:cs typeface="+mn-cs"/>
                <a:hlinkClick r:id="rId4"/>
              </a:rPr>
              <a:t>https://www.einpresswire.com/article/917194974/adaptive-computation-llc-assessed- and -awardable-for-</a:t>
            </a:r>
            <a:r>
              <a:rPr kumimoji="0" lang="en-US" sz="1900" b="0" i="0" u="none" strike="noStrike" kern="1200" cap="none" spc="0" normalizeH="0" baseline="0" noProof="0" dirty="0" err="1">
                <a:ln>
                  <a:noFill/>
                </a:ln>
                <a:solidFill>
                  <a:srgbClr val="28303D"/>
                </a:solidFill>
                <a:effectLst/>
                <a:uLnTx/>
                <a:uFillTx/>
                <a:ea typeface="+mn-ea"/>
                <a:cs typeface="+mn-cs"/>
                <a:hlinkClick r:id="rId4"/>
              </a:rPr>
              <a:t>darpa</a:t>
            </a:r>
            <a:r>
              <a:rPr kumimoji="0" lang="en-US" sz="1900" b="0" i="0" u="none" strike="noStrike" kern="1200" cap="none" spc="0" normalizeH="0" baseline="0" noProof="0" dirty="0">
                <a:ln>
                  <a:noFill/>
                </a:ln>
                <a:solidFill>
                  <a:srgbClr val="28303D"/>
                </a:solidFill>
                <a:effectLst/>
                <a:uLnTx/>
                <a:uFillTx/>
                <a:ea typeface="+mn-ea"/>
                <a:cs typeface="+mn-cs"/>
                <a:hlinkClick r:id="rId4"/>
              </a:rPr>
              <a:t>-</a:t>
            </a:r>
            <a:r>
              <a:rPr kumimoji="0" lang="en-US" sz="1900" b="0" i="0" u="none" strike="noStrike" kern="1200" cap="none" spc="0" normalizeH="0" baseline="0" noProof="0" dirty="0" err="1">
                <a:ln>
                  <a:noFill/>
                </a:ln>
                <a:solidFill>
                  <a:srgbClr val="28303D"/>
                </a:solidFill>
                <a:effectLst/>
                <a:uLnTx/>
                <a:uFillTx/>
                <a:ea typeface="+mn-ea"/>
                <a:cs typeface="+mn-cs"/>
                <a:hlinkClick r:id="rId4"/>
              </a:rPr>
              <a:t>eris</a:t>
            </a:r>
            <a:r>
              <a:rPr kumimoji="0" lang="en-US" sz="1900" b="0" i="0" u="none" strike="noStrike" kern="1200" cap="none" spc="0" normalizeH="0" baseline="0" noProof="0" dirty="0">
                <a:ln>
                  <a:noFill/>
                </a:ln>
                <a:solidFill>
                  <a:srgbClr val="28303D"/>
                </a:solidFill>
                <a:effectLst/>
                <a:uLnTx/>
                <a:uFillTx/>
                <a:ea typeface="+mn-ea"/>
                <a:cs typeface="+mn-cs"/>
                <a:hlinkClick r:id="rId4"/>
              </a:rPr>
              <a:t>-marketplace</a:t>
            </a:r>
            <a:endParaRPr kumimoji="0" lang="en-US" sz="1900" b="0" i="0" u="none" strike="noStrike" kern="1200" cap="none" spc="0" normalizeH="0" baseline="0" noProof="0" dirty="0">
              <a:ln>
                <a:noFill/>
              </a:ln>
              <a:solidFill>
                <a:srgbClr val="28303D"/>
              </a:solidFill>
              <a:effectLst/>
              <a:uLnTx/>
              <a:uFillTx/>
              <a:ea typeface="+mn-ea"/>
              <a:cs typeface="+mn-cs"/>
            </a:endParaRPr>
          </a:p>
          <a:p>
            <a:pPr marL="285750" marR="0" lvl="0" indent="-285750" algn="l" defTabSz="914400" rtl="0" eaLnBrk="1" fontAlgn="auto" latinLnBrk="0" hangingPunct="1">
              <a:lnSpc>
                <a:spcPct val="120000"/>
              </a:lnSpc>
              <a:spcBef>
                <a:spcPts val="600"/>
              </a:spcBef>
              <a:spcAft>
                <a:spcPts val="600"/>
              </a:spcAft>
              <a:buClrTx/>
              <a:buSzPct val="125000"/>
              <a:buFont typeface="Arial" panose="020B0604020202020204" pitchFamily="34" charset="0"/>
              <a:buChar char="•"/>
              <a:tabLst/>
              <a:defRPr/>
            </a:pPr>
            <a:r>
              <a:rPr kumimoji="0" lang="en-US" sz="1900" b="0" i="0" u="none" strike="noStrike" kern="1200" cap="none" spc="0" normalizeH="0" baseline="0" noProof="0" dirty="0">
                <a:ln>
                  <a:noFill/>
                </a:ln>
                <a:solidFill>
                  <a:srgbClr val="28303D"/>
                </a:solidFill>
                <a:effectLst/>
                <a:uLnTx/>
                <a:uFillTx/>
                <a:ea typeface="+mn-ea"/>
                <a:cs typeface="+mn-cs"/>
              </a:rPr>
              <a:t>“Our solution “Real-Time Adaptive Tracking Systems for Irregular Target Moving Trajectory in a </a:t>
            </a:r>
            <a:r>
              <a:rPr kumimoji="0" lang="en-US" sz="1900" b="0" i="0" u="none" strike="noStrike" kern="1200" cap="none" spc="0" normalizeH="0" baseline="0" noProof="0" dirty="0" err="1">
                <a:ln>
                  <a:noFill/>
                </a:ln>
                <a:solidFill>
                  <a:srgbClr val="28303D"/>
                </a:solidFill>
                <a:effectLst/>
                <a:uLnTx/>
                <a:uFillTx/>
                <a:ea typeface="+mn-ea"/>
                <a:cs typeface="+mn-cs"/>
              </a:rPr>
              <a:t>SWaP</a:t>
            </a:r>
            <a:r>
              <a:rPr kumimoji="0" lang="en-US" sz="1900" b="0" i="0" u="none" strike="noStrike" kern="1200" cap="none" spc="0" normalizeH="0" baseline="0" noProof="0" dirty="0">
                <a:ln>
                  <a:noFill/>
                </a:ln>
                <a:solidFill>
                  <a:srgbClr val="28303D"/>
                </a:solidFill>
                <a:effectLst/>
                <a:uLnTx/>
                <a:uFillTx/>
                <a:ea typeface="+mn-ea"/>
                <a:cs typeface="+mn-cs"/>
              </a:rPr>
              <a:t>-C </a:t>
            </a:r>
            <a:r>
              <a:rPr kumimoji="0" lang="en-US" sz="1900" b="0" i="0" u="none" strike="noStrike" kern="1200" cap="none" spc="0" normalizeH="0" baseline="0" noProof="0" dirty="0" err="1">
                <a:ln>
                  <a:noFill/>
                </a:ln>
                <a:solidFill>
                  <a:srgbClr val="28303D"/>
                </a:solidFill>
                <a:effectLst/>
                <a:uLnTx/>
                <a:uFillTx/>
                <a:ea typeface="+mn-ea"/>
                <a:cs typeface="+mn-cs"/>
              </a:rPr>
              <a:t>Approach”has</a:t>
            </a:r>
            <a:r>
              <a:rPr kumimoji="0" lang="en-US" sz="1900" b="0" i="0" u="none" strike="noStrike" kern="1200" cap="none" spc="0" normalizeH="0" baseline="0" noProof="0" dirty="0">
                <a:ln>
                  <a:noFill/>
                </a:ln>
                <a:solidFill>
                  <a:srgbClr val="28303D"/>
                </a:solidFill>
                <a:effectLst/>
                <a:uLnTx/>
                <a:uFillTx/>
                <a:ea typeface="+mn-ea"/>
                <a:cs typeface="+mn-cs"/>
              </a:rPr>
              <a:t> been competitively assessed by the Defense Advanced Research Projects Agency (DARPA) and has been deemed “awardable” in the Expedited Research Innovation System (ERIS) Marketplace, making it available to view and easily procurable by the Department of War.”</a:t>
            </a:r>
          </a:p>
          <a:p>
            <a:pPr marL="285750" marR="0" lvl="0" indent="-285750" algn="l" defTabSz="914400" rtl="0" eaLnBrk="1" fontAlgn="auto" latinLnBrk="0" hangingPunct="1">
              <a:lnSpc>
                <a:spcPct val="120000"/>
              </a:lnSpc>
              <a:spcBef>
                <a:spcPts val="600"/>
              </a:spcBef>
              <a:spcAft>
                <a:spcPts val="600"/>
              </a:spcAft>
              <a:buClrTx/>
              <a:buSzPct val="125000"/>
              <a:buFont typeface="Arial" panose="020B0604020202020204" pitchFamily="34" charset="0"/>
              <a:buChar char="•"/>
              <a:tabLst/>
              <a:defRPr/>
            </a:pPr>
            <a:r>
              <a:rPr lang="en-US" sz="1900" dirty="0">
                <a:solidFill>
                  <a:srgbClr val="28303D"/>
                </a:solidFill>
              </a:rPr>
              <a:t>Complete software and hardware for Face/Palm ID and commercial partner is evaluating it. </a:t>
            </a:r>
            <a:endParaRPr kumimoji="0" lang="en-US" sz="1900" b="0" i="0" u="none" strike="noStrike" kern="1200" cap="none" spc="0" normalizeH="0" baseline="0" noProof="0" dirty="0">
              <a:ln>
                <a:noFill/>
              </a:ln>
              <a:solidFill>
                <a:srgbClr val="002060"/>
              </a:solidFill>
              <a:effectLst/>
              <a:uLnTx/>
              <a:uFillTx/>
              <a:ea typeface="+mn-ea"/>
              <a:cs typeface="+mn-cs"/>
            </a:endParaRPr>
          </a:p>
          <a:p>
            <a:endParaRPr lang="en-US" dirty="0">
              <a:solidFill>
                <a:srgbClr val="002060"/>
              </a:solidFill>
            </a:endParaRPr>
          </a:p>
          <a:p>
            <a:pPr marL="342900" indent="-342900">
              <a:buFont typeface="Arial" panose="020B0604020202020204" pitchFamily="34" charset="0"/>
              <a:buChar char="•"/>
            </a:pPr>
            <a:endParaRPr lang="en-US" dirty="0"/>
          </a:p>
        </p:txBody>
      </p:sp>
      <p:pic>
        <p:nvPicPr>
          <p:cNvPr id="11" name="Picture 10" descr="A blue circle with red check mark and white text&#10;&#10;AI-generated content may be incorrect.">
            <a:extLst>
              <a:ext uri="{FF2B5EF4-FFF2-40B4-BE49-F238E27FC236}">
                <a16:creationId xmlns:a16="http://schemas.microsoft.com/office/drawing/2014/main" id="{2E1995CA-73F9-9A1C-5EF2-6A39672AFD0B}"/>
              </a:ext>
            </a:extLst>
          </p:cNvPr>
          <p:cNvPicPr>
            <a:picLocks noChangeAspect="1"/>
          </p:cNvPicPr>
          <p:nvPr/>
        </p:nvPicPr>
        <p:blipFill>
          <a:blip r:embed="rId5"/>
          <a:stretch>
            <a:fillRect/>
          </a:stretch>
        </p:blipFill>
        <p:spPr>
          <a:xfrm>
            <a:off x="9035388" y="592318"/>
            <a:ext cx="2304753" cy="2304753"/>
          </a:xfrm>
          <a:prstGeom prst="rect">
            <a:avLst/>
          </a:prstGeom>
        </p:spPr>
      </p:pic>
      <p:pic>
        <p:nvPicPr>
          <p:cNvPr id="13" name="Picture 12" descr="A close up of a hand&#10;&#10;AI-generated content may be incorrect.">
            <a:extLst>
              <a:ext uri="{FF2B5EF4-FFF2-40B4-BE49-F238E27FC236}">
                <a16:creationId xmlns:a16="http://schemas.microsoft.com/office/drawing/2014/main" id="{F347E685-F455-618C-3886-30A1BAA82A8C}"/>
              </a:ext>
            </a:extLst>
          </p:cNvPr>
          <p:cNvPicPr>
            <a:picLocks noChangeAspect="1"/>
          </p:cNvPicPr>
          <p:nvPr/>
        </p:nvPicPr>
        <p:blipFill>
          <a:blip r:embed="rId6"/>
          <a:stretch>
            <a:fillRect/>
          </a:stretch>
        </p:blipFill>
        <p:spPr>
          <a:xfrm>
            <a:off x="9956423" y="2666102"/>
            <a:ext cx="1383718" cy="1393593"/>
          </a:xfrm>
          <a:prstGeom prst="rect">
            <a:avLst/>
          </a:prstGeom>
        </p:spPr>
      </p:pic>
      <p:pic>
        <p:nvPicPr>
          <p:cNvPr id="15" name="Picture 14" descr="A close-up of a book&#10;&#10;AI-generated content may be incorrect.">
            <a:extLst>
              <a:ext uri="{FF2B5EF4-FFF2-40B4-BE49-F238E27FC236}">
                <a16:creationId xmlns:a16="http://schemas.microsoft.com/office/drawing/2014/main" id="{198D9CF4-5589-6BEC-D908-4FCE4A72591C}"/>
              </a:ext>
            </a:extLst>
          </p:cNvPr>
          <p:cNvPicPr>
            <a:picLocks noChangeAspect="1"/>
          </p:cNvPicPr>
          <p:nvPr/>
        </p:nvPicPr>
        <p:blipFill>
          <a:blip r:embed="rId7"/>
          <a:stretch>
            <a:fillRect/>
          </a:stretch>
        </p:blipFill>
        <p:spPr>
          <a:xfrm>
            <a:off x="7282922" y="2897071"/>
            <a:ext cx="2285570" cy="1571625"/>
          </a:xfrm>
          <a:prstGeom prst="rect">
            <a:avLst/>
          </a:prstGeom>
        </p:spPr>
      </p:pic>
      <p:sp>
        <p:nvSpPr>
          <p:cNvPr id="16" name="TextBox 15">
            <a:extLst>
              <a:ext uri="{FF2B5EF4-FFF2-40B4-BE49-F238E27FC236}">
                <a16:creationId xmlns:a16="http://schemas.microsoft.com/office/drawing/2014/main" id="{1D794496-6E9A-006A-F59D-035976415A28}"/>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pic>
        <p:nvPicPr>
          <p:cNvPr id="5" name="Picture 4">
            <a:extLst>
              <a:ext uri="{FF2B5EF4-FFF2-40B4-BE49-F238E27FC236}">
                <a16:creationId xmlns:a16="http://schemas.microsoft.com/office/drawing/2014/main" id="{990A1FF2-5C3F-9C99-1E2A-55D138637E46}"/>
              </a:ext>
            </a:extLst>
          </p:cNvPr>
          <p:cNvPicPr>
            <a:picLocks noChangeAspect="1"/>
          </p:cNvPicPr>
          <p:nvPr/>
        </p:nvPicPr>
        <p:blipFill>
          <a:blip r:embed="rId8"/>
          <a:stretch>
            <a:fillRect/>
          </a:stretch>
        </p:blipFill>
        <p:spPr>
          <a:xfrm>
            <a:off x="9338779" y="4468696"/>
            <a:ext cx="2428837" cy="2428837"/>
          </a:xfrm>
          <a:prstGeom prst="rect">
            <a:avLst/>
          </a:prstGeom>
        </p:spPr>
      </p:pic>
      <p:pic>
        <p:nvPicPr>
          <p:cNvPr id="7" name="Picture 6">
            <a:extLst>
              <a:ext uri="{FF2B5EF4-FFF2-40B4-BE49-F238E27FC236}">
                <a16:creationId xmlns:a16="http://schemas.microsoft.com/office/drawing/2014/main" id="{48A6163B-791E-A3AB-4FB5-83CFD672DF3A}"/>
              </a:ext>
            </a:extLst>
          </p:cNvPr>
          <p:cNvPicPr>
            <a:picLocks noChangeAspect="1"/>
          </p:cNvPicPr>
          <p:nvPr/>
        </p:nvPicPr>
        <p:blipFill>
          <a:blip r:embed="rId9"/>
          <a:stretch>
            <a:fillRect/>
          </a:stretch>
        </p:blipFill>
        <p:spPr>
          <a:xfrm>
            <a:off x="7395204" y="5201824"/>
            <a:ext cx="1886478" cy="1060712"/>
          </a:xfrm>
          <a:prstGeom prst="rect">
            <a:avLst/>
          </a:prstGeom>
        </p:spPr>
      </p:pic>
    </p:spTree>
    <p:extLst>
      <p:ext uri="{BB962C8B-B14F-4D97-AF65-F5344CB8AC3E}">
        <p14:creationId xmlns:p14="http://schemas.microsoft.com/office/powerpoint/2010/main" val="19156549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F870A1-5E9C-2F5C-94D6-C5AB7E7167B3}"/>
              </a:ext>
            </a:extLst>
          </p:cNvPr>
          <p:cNvSpPr>
            <a:spLocks noGrp="1"/>
          </p:cNvSpPr>
          <p:nvPr>
            <p:ph type="title"/>
          </p:nvPr>
        </p:nvSpPr>
        <p:spPr>
          <a:xfrm>
            <a:off x="1143001" y="113123"/>
            <a:ext cx="9905998" cy="849984"/>
          </a:xfrm>
        </p:spPr>
        <p:txBody>
          <a:bodyPr/>
          <a:lstStyle/>
          <a:p>
            <a:r>
              <a:rPr lang="en-US" b="1" dirty="0">
                <a:solidFill>
                  <a:srgbClr val="002060"/>
                </a:solidFill>
              </a:rPr>
              <a:t>Competitive Landscape in AI Processor</a:t>
            </a:r>
          </a:p>
        </p:txBody>
      </p:sp>
      <p:sp>
        <p:nvSpPr>
          <p:cNvPr id="3" name="Content Placeholder 2">
            <a:extLst>
              <a:ext uri="{FF2B5EF4-FFF2-40B4-BE49-F238E27FC236}">
                <a16:creationId xmlns:a16="http://schemas.microsoft.com/office/drawing/2014/main" id="{4995FCD0-50A7-B606-BF31-6D78FDE1C846}"/>
              </a:ext>
            </a:extLst>
          </p:cNvPr>
          <p:cNvSpPr>
            <a:spLocks noGrp="1"/>
          </p:cNvSpPr>
          <p:nvPr>
            <p:ph sz="half" idx="1"/>
          </p:nvPr>
        </p:nvSpPr>
        <p:spPr>
          <a:xfrm>
            <a:off x="415548" y="1510417"/>
            <a:ext cx="2403066" cy="3298130"/>
          </a:xfrm>
        </p:spPr>
        <p:txBody>
          <a:bodyPr>
            <a:normAutofit fontScale="55000" lnSpcReduction="20000"/>
          </a:bodyPr>
          <a:lstStyle/>
          <a:p>
            <a:pPr marL="0" indent="0">
              <a:buNone/>
            </a:pPr>
            <a:r>
              <a:rPr lang="en-US" sz="2600" b="1" dirty="0"/>
              <a:t>Hardware</a:t>
            </a:r>
          </a:p>
          <a:p>
            <a:r>
              <a:rPr lang="en-US" dirty="0"/>
              <a:t>Analog input and digital weight </a:t>
            </a:r>
          </a:p>
          <a:p>
            <a:r>
              <a:rPr lang="en-US" dirty="0"/>
              <a:t>Full </a:t>
            </a:r>
            <a:r>
              <a:rPr lang="en-US" dirty="0" err="1"/>
              <a:t>Parralel</a:t>
            </a:r>
            <a:r>
              <a:rPr lang="en-US" dirty="0"/>
              <a:t> In memory Computing- Instant Access </a:t>
            </a:r>
          </a:p>
          <a:p>
            <a:r>
              <a:rPr lang="en-US" dirty="0"/>
              <a:t>Multiplication and accumulation in parallel</a:t>
            </a:r>
          </a:p>
          <a:p>
            <a:r>
              <a:rPr lang="en-US" dirty="0"/>
              <a:t>Fully parallel access from sensory analog data</a:t>
            </a:r>
          </a:p>
          <a:p>
            <a:pPr>
              <a:buFont typeface="Courier New" panose="02070309020205020404" pitchFamily="49" charset="0"/>
              <a:buChar char="o"/>
            </a:pPr>
            <a:r>
              <a:rPr lang="en-US" b="1" dirty="0"/>
              <a:t>8-bit accuracy</a:t>
            </a:r>
          </a:p>
          <a:p>
            <a:pPr marL="0" indent="0">
              <a:buNone/>
            </a:pPr>
            <a:endParaRPr lang="en-US" dirty="0"/>
          </a:p>
        </p:txBody>
      </p:sp>
      <p:sp>
        <p:nvSpPr>
          <p:cNvPr id="4" name="Content Placeholder 3">
            <a:extLst>
              <a:ext uri="{FF2B5EF4-FFF2-40B4-BE49-F238E27FC236}">
                <a16:creationId xmlns:a16="http://schemas.microsoft.com/office/drawing/2014/main" id="{6DCC4189-E729-1195-399A-F3DD5ABC899D}"/>
              </a:ext>
            </a:extLst>
          </p:cNvPr>
          <p:cNvSpPr>
            <a:spLocks noGrp="1"/>
          </p:cNvSpPr>
          <p:nvPr>
            <p:ph sz="half" idx="2"/>
          </p:nvPr>
        </p:nvSpPr>
        <p:spPr>
          <a:xfrm>
            <a:off x="6264505" y="1589260"/>
            <a:ext cx="3049178" cy="3541714"/>
          </a:xfrm>
        </p:spPr>
        <p:txBody>
          <a:bodyPr>
            <a:normAutofit fontScale="55000" lnSpcReduction="20000"/>
          </a:bodyPr>
          <a:lstStyle/>
          <a:p>
            <a:pPr marL="0" indent="0">
              <a:buNone/>
            </a:pPr>
            <a:r>
              <a:rPr lang="en-US" sz="2600" b="1" dirty="0"/>
              <a:t>Hardware</a:t>
            </a:r>
          </a:p>
          <a:p>
            <a:r>
              <a:rPr lang="en-US" dirty="0"/>
              <a:t>Digital / Digital </a:t>
            </a:r>
          </a:p>
          <a:p>
            <a:r>
              <a:rPr lang="en-US" dirty="0"/>
              <a:t>Sequential Von-Neumann Architecture- moving data out from memory for computing</a:t>
            </a:r>
          </a:p>
          <a:p>
            <a:r>
              <a:rPr lang="en-US" dirty="0"/>
              <a:t>Multiplication, addition and accumulation in sequential </a:t>
            </a:r>
          </a:p>
          <a:p>
            <a:r>
              <a:rPr lang="en-US" dirty="0"/>
              <a:t> Sequential data assessment from sensory digital data</a:t>
            </a:r>
          </a:p>
          <a:p>
            <a:pPr>
              <a:buFont typeface="Courier New" panose="02070309020205020404" pitchFamily="49" charset="0"/>
              <a:buChar char="o"/>
            </a:pPr>
            <a:r>
              <a:rPr lang="en-US" b="1" dirty="0"/>
              <a:t>32- or 64-bit accuracy</a:t>
            </a:r>
          </a:p>
          <a:p>
            <a:pPr marL="0" indent="0">
              <a:buNone/>
            </a:pPr>
            <a:endParaRPr lang="en-US" dirty="0"/>
          </a:p>
        </p:txBody>
      </p:sp>
      <p:sp>
        <p:nvSpPr>
          <p:cNvPr id="5" name="Text Placeholder 10">
            <a:extLst>
              <a:ext uri="{FF2B5EF4-FFF2-40B4-BE49-F238E27FC236}">
                <a16:creationId xmlns:a16="http://schemas.microsoft.com/office/drawing/2014/main" id="{28A9296B-D948-226A-2448-2504D87C080F}"/>
              </a:ext>
            </a:extLst>
          </p:cNvPr>
          <p:cNvSpPr txBox="1">
            <a:spLocks/>
          </p:cNvSpPr>
          <p:nvPr/>
        </p:nvSpPr>
        <p:spPr>
          <a:xfrm>
            <a:off x="626899" y="796103"/>
            <a:ext cx="4171343" cy="695518"/>
          </a:xfrm>
          <a:prstGeom prst="rect">
            <a:avLst/>
          </a:prstGeom>
          <a:noFill/>
          <a:ln>
            <a:solidFill>
              <a:srgbClr val="FFFF00"/>
            </a:solidFill>
          </a:ln>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800" b="1" dirty="0"/>
              <a:t>ADC’s HPU Engine</a:t>
            </a:r>
          </a:p>
        </p:txBody>
      </p:sp>
      <p:sp>
        <p:nvSpPr>
          <p:cNvPr id="6" name="Text Placeholder 10">
            <a:extLst>
              <a:ext uri="{FF2B5EF4-FFF2-40B4-BE49-F238E27FC236}">
                <a16:creationId xmlns:a16="http://schemas.microsoft.com/office/drawing/2014/main" id="{5878C266-10EB-2354-7914-E50B068F021B}"/>
              </a:ext>
            </a:extLst>
          </p:cNvPr>
          <p:cNvSpPr txBox="1">
            <a:spLocks/>
          </p:cNvSpPr>
          <p:nvPr/>
        </p:nvSpPr>
        <p:spPr>
          <a:xfrm>
            <a:off x="6624293" y="852755"/>
            <a:ext cx="3886200" cy="695518"/>
          </a:xfrm>
          <a:prstGeom prst="rect">
            <a:avLst/>
          </a:prstGeom>
          <a:noFill/>
          <a:ln>
            <a:solidFill>
              <a:srgbClr val="FFFF00"/>
            </a:solidFill>
          </a:ln>
        </p:spPr>
        <p:txBody>
          <a:bodyPr vert="horz" lIns="91440" tIns="45720" rIns="91440" bIns="45720" rtlCol="0">
            <a:noAutofit/>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800" b="1" dirty="0"/>
              <a:t>Nvidia GPU Engine</a:t>
            </a:r>
          </a:p>
        </p:txBody>
      </p:sp>
      <p:sp>
        <p:nvSpPr>
          <p:cNvPr id="7" name="Arrow: Down 6">
            <a:extLst>
              <a:ext uri="{FF2B5EF4-FFF2-40B4-BE49-F238E27FC236}">
                <a16:creationId xmlns:a16="http://schemas.microsoft.com/office/drawing/2014/main" id="{793D79AB-309F-EF5B-3D4D-B01131C3CED5}"/>
              </a:ext>
            </a:extLst>
          </p:cNvPr>
          <p:cNvSpPr/>
          <p:nvPr/>
        </p:nvSpPr>
        <p:spPr>
          <a:xfrm>
            <a:off x="2328420" y="4665318"/>
            <a:ext cx="1234912" cy="377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EDE2B7B2-44D3-E7BB-7466-E4011951A94E}"/>
              </a:ext>
            </a:extLst>
          </p:cNvPr>
          <p:cNvSpPr txBox="1"/>
          <p:nvPr/>
        </p:nvSpPr>
        <p:spPr>
          <a:xfrm>
            <a:off x="243840" y="5182899"/>
            <a:ext cx="5909476" cy="646331"/>
          </a:xfrm>
          <a:prstGeom prst="rect">
            <a:avLst/>
          </a:prstGeom>
          <a:noFill/>
        </p:spPr>
        <p:txBody>
          <a:bodyPr wrap="square" rtlCol="0">
            <a:spAutoFit/>
          </a:bodyPr>
          <a:lstStyle/>
          <a:p>
            <a:r>
              <a:rPr lang="en-US" dirty="0"/>
              <a:t>Fast, low-power, and user-friendly  engine and intelligence enabling approach</a:t>
            </a:r>
          </a:p>
        </p:txBody>
      </p:sp>
      <p:sp>
        <p:nvSpPr>
          <p:cNvPr id="9" name="Arrow: Down 8">
            <a:extLst>
              <a:ext uri="{FF2B5EF4-FFF2-40B4-BE49-F238E27FC236}">
                <a16:creationId xmlns:a16="http://schemas.microsoft.com/office/drawing/2014/main" id="{FD4DD613-D241-9B0D-F074-E06B31144145}"/>
              </a:ext>
            </a:extLst>
          </p:cNvPr>
          <p:cNvSpPr/>
          <p:nvPr/>
        </p:nvSpPr>
        <p:spPr>
          <a:xfrm>
            <a:off x="8334222" y="4823117"/>
            <a:ext cx="1234912" cy="377072"/>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highlight>
                <a:srgbClr val="800000"/>
              </a:highlight>
            </a:endParaRPr>
          </a:p>
        </p:txBody>
      </p:sp>
      <p:sp>
        <p:nvSpPr>
          <p:cNvPr id="10" name="TextBox 9">
            <a:extLst>
              <a:ext uri="{FF2B5EF4-FFF2-40B4-BE49-F238E27FC236}">
                <a16:creationId xmlns:a16="http://schemas.microsoft.com/office/drawing/2014/main" id="{C3F96A20-DB0D-66DB-4FD8-B1ACEE709697}"/>
              </a:ext>
            </a:extLst>
          </p:cNvPr>
          <p:cNvSpPr txBox="1"/>
          <p:nvPr/>
        </p:nvSpPr>
        <p:spPr>
          <a:xfrm>
            <a:off x="6558953" y="5192771"/>
            <a:ext cx="5114887" cy="646331"/>
          </a:xfrm>
          <a:prstGeom prst="rect">
            <a:avLst/>
          </a:prstGeom>
          <a:noFill/>
        </p:spPr>
        <p:txBody>
          <a:bodyPr wrap="square" rtlCol="0">
            <a:spAutoFit/>
          </a:bodyPr>
          <a:lstStyle/>
          <a:p>
            <a:r>
              <a:rPr lang="en-US" dirty="0"/>
              <a:t>Slow, Power hungry and not User-friendly engine and no intelligence enabling </a:t>
            </a:r>
          </a:p>
        </p:txBody>
      </p:sp>
      <p:sp>
        <p:nvSpPr>
          <p:cNvPr id="11" name="TextBox 10">
            <a:extLst>
              <a:ext uri="{FF2B5EF4-FFF2-40B4-BE49-F238E27FC236}">
                <a16:creationId xmlns:a16="http://schemas.microsoft.com/office/drawing/2014/main" id="{20CB7F4C-C01F-0E9A-0B6F-55AE7B7A49FA}"/>
              </a:ext>
            </a:extLst>
          </p:cNvPr>
          <p:cNvSpPr txBox="1"/>
          <p:nvPr/>
        </p:nvSpPr>
        <p:spPr>
          <a:xfrm>
            <a:off x="644164" y="5810318"/>
            <a:ext cx="11167621" cy="830997"/>
          </a:xfrm>
          <a:prstGeom prst="rect">
            <a:avLst/>
          </a:prstGeom>
          <a:noFill/>
        </p:spPr>
        <p:txBody>
          <a:bodyPr wrap="square" rtlCol="0">
            <a:spAutoFit/>
          </a:bodyPr>
          <a:lstStyle/>
          <a:p>
            <a:pPr algn="ctr"/>
            <a:r>
              <a:rPr lang="en-US" sz="2400" b="1" dirty="0"/>
              <a:t>Co-Design software and hardware enables impeccable and unique products in the modern AI era.</a:t>
            </a:r>
          </a:p>
        </p:txBody>
      </p:sp>
      <p:sp>
        <p:nvSpPr>
          <p:cNvPr id="12" name="TextBox 11">
            <a:extLst>
              <a:ext uri="{FF2B5EF4-FFF2-40B4-BE49-F238E27FC236}">
                <a16:creationId xmlns:a16="http://schemas.microsoft.com/office/drawing/2014/main" id="{2BA2C2FD-6BD9-801E-EEE9-291A74BE756D}"/>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
        <p:nvSpPr>
          <p:cNvPr id="13" name="TextBox 12">
            <a:extLst>
              <a:ext uri="{FF2B5EF4-FFF2-40B4-BE49-F238E27FC236}">
                <a16:creationId xmlns:a16="http://schemas.microsoft.com/office/drawing/2014/main" id="{8424F97F-E22E-970A-9906-20BEFB9C4311}"/>
              </a:ext>
            </a:extLst>
          </p:cNvPr>
          <p:cNvSpPr txBox="1"/>
          <p:nvPr/>
        </p:nvSpPr>
        <p:spPr>
          <a:xfrm>
            <a:off x="3004026" y="1548273"/>
            <a:ext cx="3049178" cy="3236784"/>
          </a:xfrm>
          <a:prstGeom prst="rect">
            <a:avLst/>
          </a:prstGeom>
          <a:noFill/>
        </p:spPr>
        <p:txBody>
          <a:bodyPr wrap="square" rtlCol="0">
            <a:spAutoFit/>
          </a:bodyPr>
          <a:lstStyle/>
          <a:p>
            <a:r>
              <a:rPr lang="en-US" sz="1600" b="1" dirty="0"/>
              <a:t>Software</a:t>
            </a:r>
          </a:p>
          <a:p>
            <a:pPr marL="228600" indent="-228600">
              <a:spcBef>
                <a:spcPts val="1000"/>
              </a:spcBef>
              <a:buFont typeface="Arial" panose="020B0604020202020204" pitchFamily="34" charset="0"/>
              <a:buChar char="•"/>
            </a:pPr>
            <a:r>
              <a:rPr lang="en-US" sz="1500" dirty="0"/>
              <a:t>Proven bio-inspired unsupervised learning based on extended visual pathways (</a:t>
            </a:r>
            <a:r>
              <a:rPr lang="en-US" sz="1500" dirty="0" err="1"/>
              <a:t>EViP</a:t>
            </a:r>
            <a:r>
              <a:rPr lang="en-US" sz="1500" dirty="0"/>
              <a:t>) as short-term memory operation </a:t>
            </a:r>
          </a:p>
          <a:p>
            <a:pPr marL="285750" indent="-285750">
              <a:buFont typeface="Arial" panose="020B0604020202020204" pitchFamily="34" charset="0"/>
              <a:buChar char="•"/>
            </a:pPr>
            <a:r>
              <a:rPr lang="en-US" sz="1500" dirty="0"/>
              <a:t>Dynamic supervised learning as brain-based learning features: no constraints in data arrival and self-managed new class as long-term memory</a:t>
            </a:r>
          </a:p>
          <a:p>
            <a:pPr algn="ctr"/>
            <a:r>
              <a:rPr lang="en-US" sz="1500" dirty="0">
                <a:sym typeface="Wingdings" panose="05000000000000000000" pitchFamily="2" charset="2"/>
              </a:rPr>
              <a:t> </a:t>
            </a:r>
            <a:r>
              <a:rPr lang="en-US" sz="1500" b="1" dirty="0">
                <a:sym typeface="Wingdings" panose="05000000000000000000" pitchFamily="2" charset="2"/>
              </a:rPr>
              <a:t>Autonomous and self-intelligence at the edge</a:t>
            </a:r>
            <a:endParaRPr lang="en-US" sz="1500" b="1" dirty="0"/>
          </a:p>
        </p:txBody>
      </p:sp>
      <p:sp>
        <p:nvSpPr>
          <p:cNvPr id="14" name="TextBox 13">
            <a:extLst>
              <a:ext uri="{FF2B5EF4-FFF2-40B4-BE49-F238E27FC236}">
                <a16:creationId xmlns:a16="http://schemas.microsoft.com/office/drawing/2014/main" id="{38B83933-7267-6CB5-2F53-7170C2A3299D}"/>
              </a:ext>
            </a:extLst>
          </p:cNvPr>
          <p:cNvSpPr txBox="1"/>
          <p:nvPr/>
        </p:nvSpPr>
        <p:spPr>
          <a:xfrm>
            <a:off x="9313683" y="1424949"/>
            <a:ext cx="2498102" cy="3493264"/>
          </a:xfrm>
          <a:prstGeom prst="rect">
            <a:avLst/>
          </a:prstGeom>
          <a:noFill/>
        </p:spPr>
        <p:txBody>
          <a:bodyPr wrap="square" rtlCol="0">
            <a:spAutoFit/>
          </a:bodyPr>
          <a:lstStyle/>
          <a:p>
            <a:pPr marL="228600">
              <a:spcBef>
                <a:spcPts val="1000"/>
              </a:spcBef>
            </a:pPr>
            <a:r>
              <a:rPr lang="en-US" sz="1600" b="1" dirty="0"/>
              <a:t>Software</a:t>
            </a:r>
          </a:p>
          <a:p>
            <a:pPr marL="228600" indent="-285750">
              <a:spcBef>
                <a:spcPts val="1000"/>
              </a:spcBef>
              <a:buFont typeface="Arial" panose="020B0604020202020204" pitchFamily="34" charset="0"/>
              <a:buChar char="•"/>
            </a:pPr>
            <a:r>
              <a:rPr lang="en-US" sz="1500" dirty="0"/>
              <a:t>CUDA library to enable parallelism of computation</a:t>
            </a:r>
          </a:p>
          <a:p>
            <a:pPr marL="228600" indent="-285750">
              <a:spcBef>
                <a:spcPts val="1000"/>
              </a:spcBef>
              <a:buFont typeface="Arial" panose="020B0604020202020204" pitchFamily="34" charset="0"/>
              <a:buChar char="•"/>
            </a:pPr>
            <a:r>
              <a:rPr lang="en-US" sz="1500" dirty="0"/>
              <a:t>Deep learning-based architectures for a statistical learning approach; hence, no intelligence system is enabled </a:t>
            </a:r>
          </a:p>
          <a:p>
            <a:pPr>
              <a:spcBef>
                <a:spcPts val="1000"/>
              </a:spcBef>
            </a:pPr>
            <a:r>
              <a:rPr lang="en-US" sz="1500" b="1" dirty="0">
                <a:sym typeface="Wingdings" panose="05000000000000000000" pitchFamily="2" charset="2"/>
              </a:rPr>
              <a:t> No autonomous and manned managed intelligence </a:t>
            </a:r>
            <a:endParaRPr lang="en-US" sz="1500" b="1" dirty="0"/>
          </a:p>
        </p:txBody>
      </p:sp>
    </p:spTree>
    <p:extLst>
      <p:ext uri="{BB962C8B-B14F-4D97-AF65-F5344CB8AC3E}">
        <p14:creationId xmlns:p14="http://schemas.microsoft.com/office/powerpoint/2010/main" val="274261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23995" y="105921"/>
            <a:ext cx="4037053" cy="609600"/>
          </a:xfrm>
        </p:spPr>
        <p:txBody>
          <a:bodyPr>
            <a:normAutofit fontScale="90000"/>
          </a:bodyPr>
          <a:lstStyle/>
          <a:p>
            <a:pPr algn="ctr"/>
            <a:r>
              <a:rPr lang="en-US" b="1" dirty="0">
                <a:solidFill>
                  <a:srgbClr val="002060"/>
                </a:solidFill>
                <a:latin typeface="Arial" panose="020B0604020202020204" pitchFamily="34" charset="0"/>
                <a:cs typeface="Arial" panose="020B0604020202020204" pitchFamily="34" charset="0"/>
              </a:rPr>
              <a:t>Market Size</a:t>
            </a:r>
          </a:p>
        </p:txBody>
      </p:sp>
      <p:grpSp>
        <p:nvGrpSpPr>
          <p:cNvPr id="16" name="Group 15">
            <a:extLst>
              <a:ext uri="{FF2B5EF4-FFF2-40B4-BE49-F238E27FC236}">
                <a16:creationId xmlns:a16="http://schemas.microsoft.com/office/drawing/2014/main" id="{50D27A7C-036B-97EF-7F2D-439603671A6A}"/>
              </a:ext>
            </a:extLst>
          </p:cNvPr>
          <p:cNvGrpSpPr/>
          <p:nvPr/>
        </p:nvGrpSpPr>
        <p:grpSpPr>
          <a:xfrm>
            <a:off x="3887406" y="983363"/>
            <a:ext cx="4898376" cy="1176856"/>
            <a:chOff x="3399305" y="1040972"/>
            <a:chExt cx="6361134" cy="1484161"/>
          </a:xfrm>
        </p:grpSpPr>
        <p:grpSp>
          <p:nvGrpSpPr>
            <p:cNvPr id="18" name="Group 17"/>
            <p:cNvGrpSpPr/>
            <p:nvPr/>
          </p:nvGrpSpPr>
          <p:grpSpPr>
            <a:xfrm>
              <a:off x="3399305" y="1040972"/>
              <a:ext cx="6361134" cy="1484161"/>
              <a:chOff x="941323" y="1428721"/>
              <a:chExt cx="7248630" cy="1785795"/>
            </a:xfrm>
          </p:grpSpPr>
          <p:grpSp>
            <p:nvGrpSpPr>
              <p:cNvPr id="8" name="Group 7"/>
              <p:cNvGrpSpPr/>
              <p:nvPr/>
            </p:nvGrpSpPr>
            <p:grpSpPr>
              <a:xfrm>
                <a:off x="941323" y="1429597"/>
                <a:ext cx="1753115" cy="1752600"/>
                <a:chOff x="800099" y="2057400"/>
                <a:chExt cx="1943101" cy="1981200"/>
              </a:xfrm>
            </p:grpSpPr>
            <p:sp>
              <p:nvSpPr>
                <p:cNvPr id="4" name="Oval 3"/>
                <p:cNvSpPr/>
                <p:nvPr/>
              </p:nvSpPr>
              <p:spPr bwMode="auto">
                <a:xfrm>
                  <a:off x="800099" y="2057400"/>
                  <a:ext cx="1943101" cy="1981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5" name="Rectangle 4"/>
                <p:cNvSpPr/>
                <p:nvPr/>
              </p:nvSpPr>
              <p:spPr>
                <a:xfrm>
                  <a:off x="837101" y="2533900"/>
                  <a:ext cx="1828799" cy="1214275"/>
                </a:xfrm>
                <a:prstGeom prst="rect">
                  <a:avLst/>
                </a:prstGeom>
              </p:spPr>
              <p:txBody>
                <a:bodyPr wrap="square">
                  <a:spAutoFit/>
                </a:bodyPr>
                <a:lstStyle/>
                <a:p>
                  <a:pPr algn="ctr"/>
                  <a:r>
                    <a:rPr lang="en-US" sz="2000" b="1" dirty="0">
                      <a:latin typeface="+mj-lt"/>
                    </a:rPr>
                    <a:t>$77 </a:t>
                  </a:r>
                  <a:r>
                    <a:rPr lang="en-US" sz="2000" b="1" dirty="0"/>
                    <a:t>Billion</a:t>
                  </a:r>
                </a:p>
              </p:txBody>
            </p:sp>
          </p:grpSp>
          <p:sp>
            <p:nvSpPr>
              <p:cNvPr id="7" name="Rectangle 6"/>
              <p:cNvSpPr/>
              <p:nvPr/>
            </p:nvSpPr>
            <p:spPr>
              <a:xfrm>
                <a:off x="5719119" y="1971621"/>
                <a:ext cx="471616" cy="584775"/>
              </a:xfrm>
              <a:prstGeom prst="rect">
                <a:avLst/>
              </a:prstGeom>
            </p:spPr>
            <p:txBody>
              <a:bodyPr wrap="square">
                <a:spAutoFit/>
              </a:bodyPr>
              <a:lstStyle/>
              <a:p>
                <a:endParaRPr lang="en-US" sz="3200" b="1" dirty="0">
                  <a:latin typeface="+mj-lt"/>
                </a:endParaRPr>
              </a:p>
            </p:txBody>
          </p:sp>
          <p:grpSp>
            <p:nvGrpSpPr>
              <p:cNvPr id="9" name="Group 8"/>
              <p:cNvGrpSpPr/>
              <p:nvPr/>
            </p:nvGrpSpPr>
            <p:grpSpPr>
              <a:xfrm>
                <a:off x="6403080" y="1428721"/>
                <a:ext cx="1786873" cy="1785795"/>
                <a:chOff x="-254368" y="2083389"/>
                <a:chExt cx="1980517" cy="2018725"/>
              </a:xfrm>
            </p:grpSpPr>
            <p:sp>
              <p:nvSpPr>
                <p:cNvPr id="10" name="Oval 9"/>
                <p:cNvSpPr/>
                <p:nvPr/>
              </p:nvSpPr>
              <p:spPr bwMode="auto">
                <a:xfrm>
                  <a:off x="-254368" y="2083389"/>
                  <a:ext cx="1980517" cy="2018725"/>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11" name="Rectangle 10"/>
                <p:cNvSpPr/>
                <p:nvPr/>
              </p:nvSpPr>
              <p:spPr>
                <a:xfrm>
                  <a:off x="-205015" y="2452331"/>
                  <a:ext cx="1828800" cy="1214275"/>
                </a:xfrm>
                <a:prstGeom prst="rect">
                  <a:avLst/>
                </a:prstGeom>
              </p:spPr>
              <p:txBody>
                <a:bodyPr wrap="square">
                  <a:spAutoFit/>
                </a:bodyPr>
                <a:lstStyle/>
                <a:p>
                  <a:pPr algn="ctr"/>
                  <a:r>
                    <a:rPr lang="en-US" sz="2000" b="1" dirty="0">
                      <a:latin typeface="+mj-lt"/>
                    </a:rPr>
                    <a:t>$25.4 </a:t>
                  </a:r>
                  <a:r>
                    <a:rPr lang="en-US" sz="2000" b="1" dirty="0"/>
                    <a:t>Billion</a:t>
                  </a:r>
                </a:p>
              </p:txBody>
            </p:sp>
          </p:grpSp>
          <p:grpSp>
            <p:nvGrpSpPr>
              <p:cNvPr id="12" name="Group 11"/>
              <p:cNvGrpSpPr/>
              <p:nvPr/>
            </p:nvGrpSpPr>
            <p:grpSpPr>
              <a:xfrm>
                <a:off x="3563465" y="1461915"/>
                <a:ext cx="1769261" cy="1752600"/>
                <a:chOff x="684754" y="2057400"/>
                <a:chExt cx="1960997" cy="1981200"/>
              </a:xfrm>
            </p:grpSpPr>
            <p:sp>
              <p:nvSpPr>
                <p:cNvPr id="13" name="Oval 12"/>
                <p:cNvSpPr/>
                <p:nvPr/>
              </p:nvSpPr>
              <p:spPr bwMode="auto">
                <a:xfrm>
                  <a:off x="717424" y="2057400"/>
                  <a:ext cx="1928327" cy="1981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14" name="Rectangle 13"/>
                <p:cNvSpPr/>
                <p:nvPr/>
              </p:nvSpPr>
              <p:spPr>
                <a:xfrm>
                  <a:off x="684754" y="2675758"/>
                  <a:ext cx="1943102" cy="791919"/>
                </a:xfrm>
                <a:prstGeom prst="rect">
                  <a:avLst/>
                </a:prstGeom>
              </p:spPr>
              <p:txBody>
                <a:bodyPr wrap="square">
                  <a:spAutoFit/>
                </a:bodyPr>
                <a:lstStyle/>
                <a:p>
                  <a:pPr algn="ctr"/>
                  <a:r>
                    <a:rPr lang="en-US" sz="2400" b="1" dirty="0">
                      <a:latin typeface="+mj-lt"/>
                    </a:rPr>
                    <a:t>33%</a:t>
                  </a:r>
                </a:p>
              </p:txBody>
            </p:sp>
          </p:grpSp>
        </p:grpSp>
        <p:sp>
          <p:nvSpPr>
            <p:cNvPr id="20" name="Equal 19"/>
            <p:cNvSpPr/>
            <p:nvPr/>
          </p:nvSpPr>
          <p:spPr bwMode="auto">
            <a:xfrm>
              <a:off x="7277946" y="1301735"/>
              <a:ext cx="914400" cy="914400"/>
            </a:xfrm>
            <a:prstGeom prst="mathEqual">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sp>
          <p:nvSpPr>
            <p:cNvPr id="21" name="Multiply 20"/>
            <p:cNvSpPr/>
            <p:nvPr/>
          </p:nvSpPr>
          <p:spPr bwMode="auto">
            <a:xfrm>
              <a:off x="4889025" y="1350109"/>
              <a:ext cx="914400" cy="914400"/>
            </a:xfrm>
            <a:prstGeom prst="mathMultiply">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grpSp>
      <p:sp>
        <p:nvSpPr>
          <p:cNvPr id="22" name="Rectangle 21"/>
          <p:cNvSpPr/>
          <p:nvPr/>
        </p:nvSpPr>
        <p:spPr>
          <a:xfrm>
            <a:off x="3345918" y="2196519"/>
            <a:ext cx="1477071" cy="338554"/>
          </a:xfrm>
          <a:prstGeom prst="rect">
            <a:avLst/>
          </a:prstGeom>
        </p:spPr>
        <p:txBody>
          <a:bodyPr wrap="none">
            <a:spAutoFit/>
          </a:bodyPr>
          <a:lstStyle/>
          <a:p>
            <a:pPr algn="ctr"/>
            <a:r>
              <a:rPr lang="en-US" sz="1600" b="1" dirty="0"/>
              <a:t>Market in 2027</a:t>
            </a:r>
          </a:p>
        </p:txBody>
      </p:sp>
      <p:sp>
        <p:nvSpPr>
          <p:cNvPr id="23" name="Rectangle 22"/>
          <p:cNvSpPr/>
          <p:nvPr/>
        </p:nvSpPr>
        <p:spPr>
          <a:xfrm>
            <a:off x="5092350" y="2204724"/>
            <a:ext cx="2174715" cy="338554"/>
          </a:xfrm>
          <a:prstGeom prst="rect">
            <a:avLst/>
          </a:prstGeom>
        </p:spPr>
        <p:txBody>
          <a:bodyPr wrap="square">
            <a:spAutoFit/>
          </a:bodyPr>
          <a:lstStyle/>
          <a:p>
            <a:pPr algn="ctr"/>
            <a:r>
              <a:rPr lang="en-US" sz="1600" b="1" dirty="0"/>
              <a:t>33% for net revenue</a:t>
            </a:r>
          </a:p>
        </p:txBody>
      </p:sp>
      <p:sp>
        <p:nvSpPr>
          <p:cNvPr id="24" name="Rectangle 23"/>
          <p:cNvSpPr/>
          <p:nvPr/>
        </p:nvSpPr>
        <p:spPr>
          <a:xfrm>
            <a:off x="6852991" y="2193044"/>
            <a:ext cx="3020139" cy="338554"/>
          </a:xfrm>
          <a:prstGeom prst="rect">
            <a:avLst/>
          </a:prstGeom>
        </p:spPr>
        <p:txBody>
          <a:bodyPr wrap="square">
            <a:spAutoFit/>
          </a:bodyPr>
          <a:lstStyle/>
          <a:p>
            <a:pPr algn="ctr"/>
            <a:r>
              <a:rPr lang="en-US" sz="1600" b="1" dirty="0"/>
              <a:t>ADC annual ecosystem</a:t>
            </a:r>
          </a:p>
        </p:txBody>
      </p:sp>
      <p:grpSp>
        <p:nvGrpSpPr>
          <p:cNvPr id="3" name="Group 2">
            <a:extLst>
              <a:ext uri="{FF2B5EF4-FFF2-40B4-BE49-F238E27FC236}">
                <a16:creationId xmlns:a16="http://schemas.microsoft.com/office/drawing/2014/main" id="{1962ABBE-A04F-F3DE-89C5-22EEC40EE32B}"/>
              </a:ext>
            </a:extLst>
          </p:cNvPr>
          <p:cNvGrpSpPr/>
          <p:nvPr/>
        </p:nvGrpSpPr>
        <p:grpSpPr>
          <a:xfrm>
            <a:off x="3917495" y="2625383"/>
            <a:ext cx="4866258" cy="1169582"/>
            <a:chOff x="2458996" y="3936373"/>
            <a:chExt cx="7444123" cy="1785795"/>
          </a:xfrm>
        </p:grpSpPr>
        <p:grpSp>
          <p:nvGrpSpPr>
            <p:cNvPr id="19" name="Group 18">
              <a:extLst>
                <a:ext uri="{FF2B5EF4-FFF2-40B4-BE49-F238E27FC236}">
                  <a16:creationId xmlns:a16="http://schemas.microsoft.com/office/drawing/2014/main" id="{456E6FA8-235C-4609-A8E4-47F68CDAFF04}"/>
                </a:ext>
              </a:extLst>
            </p:cNvPr>
            <p:cNvGrpSpPr/>
            <p:nvPr/>
          </p:nvGrpSpPr>
          <p:grpSpPr>
            <a:xfrm>
              <a:off x="2458996" y="3936373"/>
              <a:ext cx="7444123" cy="1785795"/>
              <a:chOff x="838200" y="1428720"/>
              <a:chExt cx="7444123" cy="1785795"/>
            </a:xfrm>
          </p:grpSpPr>
          <p:grpSp>
            <p:nvGrpSpPr>
              <p:cNvPr id="25" name="Group 24">
                <a:extLst>
                  <a:ext uri="{FF2B5EF4-FFF2-40B4-BE49-F238E27FC236}">
                    <a16:creationId xmlns:a16="http://schemas.microsoft.com/office/drawing/2014/main" id="{451875E8-2ADA-4DAB-877C-5B33E475268E}"/>
                  </a:ext>
                </a:extLst>
              </p:cNvPr>
              <p:cNvGrpSpPr/>
              <p:nvPr/>
            </p:nvGrpSpPr>
            <p:grpSpPr>
              <a:xfrm>
                <a:off x="838200" y="1429597"/>
                <a:ext cx="1856238" cy="1752600"/>
                <a:chOff x="685800" y="2057400"/>
                <a:chExt cx="2057400" cy="1981200"/>
              </a:xfrm>
            </p:grpSpPr>
            <p:sp>
              <p:nvSpPr>
                <p:cNvPr id="33" name="Oval 32">
                  <a:extLst>
                    <a:ext uri="{FF2B5EF4-FFF2-40B4-BE49-F238E27FC236}">
                      <a16:creationId xmlns:a16="http://schemas.microsoft.com/office/drawing/2014/main" id="{886EE31A-74E2-4C06-8885-5192DEEE2060}"/>
                    </a:ext>
                  </a:extLst>
                </p:cNvPr>
                <p:cNvSpPr/>
                <p:nvPr/>
              </p:nvSpPr>
              <p:spPr bwMode="auto">
                <a:xfrm>
                  <a:off x="685800" y="2057400"/>
                  <a:ext cx="2057400" cy="1981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34" name="Rectangle 33">
                  <a:extLst>
                    <a:ext uri="{FF2B5EF4-FFF2-40B4-BE49-F238E27FC236}">
                      <a16:creationId xmlns:a16="http://schemas.microsoft.com/office/drawing/2014/main" id="{2D66719B-CD07-4D3F-86CD-1865383B1189}"/>
                    </a:ext>
                  </a:extLst>
                </p:cNvPr>
                <p:cNvSpPr/>
                <p:nvPr/>
              </p:nvSpPr>
              <p:spPr>
                <a:xfrm>
                  <a:off x="800100" y="2536874"/>
                  <a:ext cx="1828800" cy="1221828"/>
                </a:xfrm>
                <a:prstGeom prst="rect">
                  <a:avLst/>
                </a:prstGeom>
              </p:spPr>
              <p:txBody>
                <a:bodyPr wrap="square">
                  <a:spAutoFit/>
                </a:bodyPr>
                <a:lstStyle/>
                <a:p>
                  <a:pPr algn="ctr"/>
                  <a:r>
                    <a:rPr lang="en-US" sz="2000" b="1" dirty="0">
                      <a:latin typeface="+mj-lt"/>
                    </a:rPr>
                    <a:t>$30 </a:t>
                  </a:r>
                  <a:r>
                    <a:rPr lang="en-US" sz="2000" b="1" dirty="0"/>
                    <a:t>Billion </a:t>
                  </a:r>
                </a:p>
              </p:txBody>
            </p:sp>
          </p:grpSp>
          <p:sp>
            <p:nvSpPr>
              <p:cNvPr id="26" name="Rectangle 25">
                <a:extLst>
                  <a:ext uri="{FF2B5EF4-FFF2-40B4-BE49-F238E27FC236}">
                    <a16:creationId xmlns:a16="http://schemas.microsoft.com/office/drawing/2014/main" id="{EA3AAD49-FE2A-4D0A-A058-20F5E401E7DD}"/>
                  </a:ext>
                </a:extLst>
              </p:cNvPr>
              <p:cNvSpPr/>
              <p:nvPr/>
            </p:nvSpPr>
            <p:spPr>
              <a:xfrm>
                <a:off x="5719119" y="1971621"/>
                <a:ext cx="471616" cy="584775"/>
              </a:xfrm>
              <a:prstGeom prst="rect">
                <a:avLst/>
              </a:prstGeom>
            </p:spPr>
            <p:txBody>
              <a:bodyPr wrap="square">
                <a:spAutoFit/>
              </a:bodyPr>
              <a:lstStyle/>
              <a:p>
                <a:endParaRPr lang="en-US" sz="3200" b="1" dirty="0">
                  <a:latin typeface="+mj-lt"/>
                </a:endParaRPr>
              </a:p>
            </p:txBody>
          </p:sp>
          <p:grpSp>
            <p:nvGrpSpPr>
              <p:cNvPr id="27" name="Group 26">
                <a:extLst>
                  <a:ext uri="{FF2B5EF4-FFF2-40B4-BE49-F238E27FC236}">
                    <a16:creationId xmlns:a16="http://schemas.microsoft.com/office/drawing/2014/main" id="{ACBDE8A1-0B65-41A6-98B5-B03DA7789183}"/>
                  </a:ext>
                </a:extLst>
              </p:cNvPr>
              <p:cNvGrpSpPr/>
              <p:nvPr/>
            </p:nvGrpSpPr>
            <p:grpSpPr>
              <a:xfrm>
                <a:off x="6372483" y="1428720"/>
                <a:ext cx="1909840" cy="1785795"/>
                <a:chOff x="-288281" y="2083387"/>
                <a:chExt cx="2116810" cy="2018724"/>
              </a:xfrm>
            </p:grpSpPr>
            <p:sp>
              <p:nvSpPr>
                <p:cNvPr id="31" name="Oval 30">
                  <a:extLst>
                    <a:ext uri="{FF2B5EF4-FFF2-40B4-BE49-F238E27FC236}">
                      <a16:creationId xmlns:a16="http://schemas.microsoft.com/office/drawing/2014/main" id="{D5001239-9452-4DF8-9979-D755791CB9D4}"/>
                    </a:ext>
                  </a:extLst>
                </p:cNvPr>
                <p:cNvSpPr/>
                <p:nvPr/>
              </p:nvSpPr>
              <p:spPr bwMode="auto">
                <a:xfrm>
                  <a:off x="-209136" y="2083387"/>
                  <a:ext cx="2037665" cy="201872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32" name="Rectangle 31">
                  <a:extLst>
                    <a:ext uri="{FF2B5EF4-FFF2-40B4-BE49-F238E27FC236}">
                      <a16:creationId xmlns:a16="http://schemas.microsoft.com/office/drawing/2014/main" id="{A5084C89-614E-47C3-9F21-226E2B03B536}"/>
                    </a:ext>
                  </a:extLst>
                </p:cNvPr>
                <p:cNvSpPr/>
                <p:nvPr/>
              </p:nvSpPr>
              <p:spPr>
                <a:xfrm>
                  <a:off x="-288281" y="2509621"/>
                  <a:ext cx="1980517" cy="1221827"/>
                </a:xfrm>
                <a:prstGeom prst="rect">
                  <a:avLst/>
                </a:prstGeom>
              </p:spPr>
              <p:txBody>
                <a:bodyPr wrap="square">
                  <a:spAutoFit/>
                </a:bodyPr>
                <a:lstStyle/>
                <a:p>
                  <a:pPr algn="ctr"/>
                  <a:r>
                    <a:rPr lang="en-US" sz="2000" b="1" dirty="0">
                      <a:latin typeface="+mj-lt"/>
                    </a:rPr>
                    <a:t>$10 </a:t>
                  </a:r>
                  <a:r>
                    <a:rPr lang="en-US" sz="2000" b="1" dirty="0"/>
                    <a:t>Billion</a:t>
                  </a:r>
                </a:p>
              </p:txBody>
            </p:sp>
          </p:grpSp>
          <p:grpSp>
            <p:nvGrpSpPr>
              <p:cNvPr id="28" name="Group 27">
                <a:extLst>
                  <a:ext uri="{FF2B5EF4-FFF2-40B4-BE49-F238E27FC236}">
                    <a16:creationId xmlns:a16="http://schemas.microsoft.com/office/drawing/2014/main" id="{46EDCB55-1EFF-4ACD-A572-903C68D20E87}"/>
                  </a:ext>
                </a:extLst>
              </p:cNvPr>
              <p:cNvGrpSpPr/>
              <p:nvPr/>
            </p:nvGrpSpPr>
            <p:grpSpPr>
              <a:xfrm>
                <a:off x="3564409" y="1461915"/>
                <a:ext cx="1856238" cy="1752600"/>
                <a:chOff x="685800" y="2057400"/>
                <a:chExt cx="2057400" cy="1981200"/>
              </a:xfrm>
            </p:grpSpPr>
            <p:sp>
              <p:nvSpPr>
                <p:cNvPr id="29" name="Oval 28">
                  <a:extLst>
                    <a:ext uri="{FF2B5EF4-FFF2-40B4-BE49-F238E27FC236}">
                      <a16:creationId xmlns:a16="http://schemas.microsoft.com/office/drawing/2014/main" id="{C4FD9B9E-2087-4880-B46E-68C20E4D5C6C}"/>
                    </a:ext>
                  </a:extLst>
                </p:cNvPr>
                <p:cNvSpPr/>
                <p:nvPr/>
              </p:nvSpPr>
              <p:spPr bwMode="auto">
                <a:xfrm>
                  <a:off x="685800" y="2057400"/>
                  <a:ext cx="2057400" cy="1981200"/>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30" name="Rectangle 29">
                  <a:extLst>
                    <a:ext uri="{FF2B5EF4-FFF2-40B4-BE49-F238E27FC236}">
                      <a16:creationId xmlns:a16="http://schemas.microsoft.com/office/drawing/2014/main" id="{6154EDB0-67FB-4374-BE47-89D02767BD57}"/>
                    </a:ext>
                  </a:extLst>
                </p:cNvPr>
                <p:cNvSpPr/>
                <p:nvPr/>
              </p:nvSpPr>
              <p:spPr>
                <a:xfrm>
                  <a:off x="698245" y="2627158"/>
                  <a:ext cx="1943102" cy="690599"/>
                </a:xfrm>
                <a:prstGeom prst="rect">
                  <a:avLst/>
                </a:prstGeom>
              </p:spPr>
              <p:txBody>
                <a:bodyPr wrap="square">
                  <a:spAutoFit/>
                </a:bodyPr>
                <a:lstStyle/>
                <a:p>
                  <a:pPr algn="ctr"/>
                  <a:r>
                    <a:rPr lang="en-US" sz="2000" b="1" dirty="0">
                      <a:latin typeface="+mj-lt"/>
                    </a:rPr>
                    <a:t>33%</a:t>
                  </a:r>
                </a:p>
              </p:txBody>
            </p:sp>
          </p:grpSp>
        </p:grpSp>
        <p:sp>
          <p:nvSpPr>
            <p:cNvPr id="35" name="Equal 19">
              <a:extLst>
                <a:ext uri="{FF2B5EF4-FFF2-40B4-BE49-F238E27FC236}">
                  <a16:creationId xmlns:a16="http://schemas.microsoft.com/office/drawing/2014/main" id="{6A9F1A5B-CA71-4F6A-9F3A-68C60DA0AD60}"/>
                </a:ext>
              </a:extLst>
            </p:cNvPr>
            <p:cNvSpPr/>
            <p:nvPr/>
          </p:nvSpPr>
          <p:spPr bwMode="auto">
            <a:xfrm>
              <a:off x="7118523" y="4418744"/>
              <a:ext cx="914400" cy="914400"/>
            </a:xfrm>
            <a:prstGeom prst="mathEqual">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sp>
          <p:nvSpPr>
            <p:cNvPr id="36" name="Multiply 20">
              <a:extLst>
                <a:ext uri="{FF2B5EF4-FFF2-40B4-BE49-F238E27FC236}">
                  <a16:creationId xmlns:a16="http://schemas.microsoft.com/office/drawing/2014/main" id="{F9BECB12-F76F-419F-9C74-C2347E8FB021}"/>
                </a:ext>
              </a:extLst>
            </p:cNvPr>
            <p:cNvSpPr/>
            <p:nvPr/>
          </p:nvSpPr>
          <p:spPr bwMode="auto">
            <a:xfrm>
              <a:off x="4270805" y="4432733"/>
              <a:ext cx="914400" cy="914400"/>
            </a:xfrm>
            <a:prstGeom prst="mathMultiply">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grpSp>
      <p:sp>
        <p:nvSpPr>
          <p:cNvPr id="37" name="Rectangle 36">
            <a:extLst>
              <a:ext uri="{FF2B5EF4-FFF2-40B4-BE49-F238E27FC236}">
                <a16:creationId xmlns:a16="http://schemas.microsoft.com/office/drawing/2014/main" id="{FC12AD79-3876-4F6C-B221-9EC49E9F4607}"/>
              </a:ext>
            </a:extLst>
          </p:cNvPr>
          <p:cNvSpPr/>
          <p:nvPr/>
        </p:nvSpPr>
        <p:spPr>
          <a:xfrm>
            <a:off x="3751661" y="3882484"/>
            <a:ext cx="1718376" cy="584775"/>
          </a:xfrm>
          <a:prstGeom prst="rect">
            <a:avLst/>
          </a:prstGeom>
        </p:spPr>
        <p:txBody>
          <a:bodyPr wrap="square">
            <a:spAutoFit/>
          </a:bodyPr>
          <a:lstStyle/>
          <a:p>
            <a:pPr algn="ctr"/>
            <a:r>
              <a:rPr lang="en-US" sz="1600" b="1" dirty="0"/>
              <a:t>Co-processor</a:t>
            </a:r>
          </a:p>
          <a:p>
            <a:pPr algn="ctr"/>
            <a:r>
              <a:rPr lang="en-US" sz="1600" b="1" dirty="0"/>
              <a:t>Sales as OEM</a:t>
            </a:r>
          </a:p>
        </p:txBody>
      </p:sp>
      <p:sp>
        <p:nvSpPr>
          <p:cNvPr id="38" name="Rectangle 37">
            <a:extLst>
              <a:ext uri="{FF2B5EF4-FFF2-40B4-BE49-F238E27FC236}">
                <a16:creationId xmlns:a16="http://schemas.microsoft.com/office/drawing/2014/main" id="{350EB120-195E-439C-98FB-4BC5DB1B5DA5}"/>
              </a:ext>
            </a:extLst>
          </p:cNvPr>
          <p:cNvSpPr/>
          <p:nvPr/>
        </p:nvSpPr>
        <p:spPr>
          <a:xfrm>
            <a:off x="5499186" y="3819247"/>
            <a:ext cx="2174715" cy="830997"/>
          </a:xfrm>
          <a:prstGeom prst="rect">
            <a:avLst/>
          </a:prstGeom>
        </p:spPr>
        <p:txBody>
          <a:bodyPr wrap="square">
            <a:spAutoFit/>
          </a:bodyPr>
          <a:lstStyle/>
          <a:p>
            <a:pPr algn="ctr"/>
            <a:r>
              <a:rPr lang="en-US" sz="1600" b="1" dirty="0"/>
              <a:t>30$ /co-processor system and 33% for net revenue</a:t>
            </a:r>
          </a:p>
        </p:txBody>
      </p:sp>
      <p:sp>
        <p:nvSpPr>
          <p:cNvPr id="39" name="Rectangle 38">
            <a:extLst>
              <a:ext uri="{FF2B5EF4-FFF2-40B4-BE49-F238E27FC236}">
                <a16:creationId xmlns:a16="http://schemas.microsoft.com/office/drawing/2014/main" id="{ADDFE043-7476-47CB-AF62-3BD3364D555B}"/>
              </a:ext>
            </a:extLst>
          </p:cNvPr>
          <p:cNvSpPr/>
          <p:nvPr/>
        </p:nvSpPr>
        <p:spPr>
          <a:xfrm>
            <a:off x="7685491" y="3830767"/>
            <a:ext cx="1682795" cy="584775"/>
          </a:xfrm>
          <a:prstGeom prst="rect">
            <a:avLst/>
          </a:prstGeom>
        </p:spPr>
        <p:txBody>
          <a:bodyPr wrap="square">
            <a:spAutoFit/>
          </a:bodyPr>
          <a:lstStyle/>
          <a:p>
            <a:pPr algn="ctr"/>
            <a:r>
              <a:rPr lang="en-US" sz="1600" b="1" dirty="0"/>
              <a:t>ADC annual </a:t>
            </a:r>
          </a:p>
          <a:p>
            <a:pPr algn="ctr"/>
            <a:r>
              <a:rPr lang="en-US" sz="1600" b="1" dirty="0"/>
              <a:t>ecosystem</a:t>
            </a:r>
          </a:p>
        </p:txBody>
      </p:sp>
      <p:cxnSp>
        <p:nvCxnSpPr>
          <p:cNvPr id="6" name="Straight Connector 5">
            <a:extLst>
              <a:ext uri="{FF2B5EF4-FFF2-40B4-BE49-F238E27FC236}">
                <a16:creationId xmlns:a16="http://schemas.microsoft.com/office/drawing/2014/main" id="{60DC2CE8-9E59-4C61-AB59-E10E628E5C03}"/>
              </a:ext>
            </a:extLst>
          </p:cNvPr>
          <p:cNvCxnSpPr/>
          <p:nvPr/>
        </p:nvCxnSpPr>
        <p:spPr>
          <a:xfrm>
            <a:off x="2396819" y="2551125"/>
            <a:ext cx="79248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C1FAB491-46F4-43C1-AB92-C59A32F39F37}"/>
              </a:ext>
            </a:extLst>
          </p:cNvPr>
          <p:cNvSpPr txBox="1"/>
          <p:nvPr/>
        </p:nvSpPr>
        <p:spPr>
          <a:xfrm>
            <a:off x="2033139" y="1097244"/>
            <a:ext cx="1815553" cy="369332"/>
          </a:xfrm>
          <a:prstGeom prst="rect">
            <a:avLst/>
          </a:prstGeom>
          <a:noFill/>
        </p:spPr>
        <p:txBody>
          <a:bodyPr wrap="square" rtlCol="0">
            <a:spAutoFit/>
          </a:bodyPr>
          <a:lstStyle/>
          <a:p>
            <a:r>
              <a:rPr lang="en-US" b="1" dirty="0">
                <a:solidFill>
                  <a:srgbClr val="92D050"/>
                </a:solidFill>
              </a:rPr>
              <a:t>AI Hardware</a:t>
            </a:r>
          </a:p>
        </p:txBody>
      </p:sp>
      <p:sp>
        <p:nvSpPr>
          <p:cNvPr id="40" name="TextBox 39">
            <a:extLst>
              <a:ext uri="{FF2B5EF4-FFF2-40B4-BE49-F238E27FC236}">
                <a16:creationId xmlns:a16="http://schemas.microsoft.com/office/drawing/2014/main" id="{3D90B0E6-8899-454A-B181-86946EDCC0F5}"/>
              </a:ext>
            </a:extLst>
          </p:cNvPr>
          <p:cNvSpPr txBox="1"/>
          <p:nvPr/>
        </p:nvSpPr>
        <p:spPr>
          <a:xfrm>
            <a:off x="1669096" y="2877214"/>
            <a:ext cx="1944141" cy="369332"/>
          </a:xfrm>
          <a:prstGeom prst="rect">
            <a:avLst/>
          </a:prstGeom>
          <a:noFill/>
        </p:spPr>
        <p:txBody>
          <a:bodyPr wrap="square" rtlCol="0">
            <a:spAutoFit/>
          </a:bodyPr>
          <a:lstStyle/>
          <a:p>
            <a:r>
              <a:rPr lang="en-US" b="1" dirty="0">
                <a:solidFill>
                  <a:srgbClr val="92D050"/>
                </a:solidFill>
              </a:rPr>
              <a:t>AI Edge Hardware</a:t>
            </a:r>
          </a:p>
        </p:txBody>
      </p:sp>
      <p:grpSp>
        <p:nvGrpSpPr>
          <p:cNvPr id="17" name="Group 16">
            <a:extLst>
              <a:ext uri="{FF2B5EF4-FFF2-40B4-BE49-F238E27FC236}">
                <a16:creationId xmlns:a16="http://schemas.microsoft.com/office/drawing/2014/main" id="{C804A7CF-E439-DE2F-ED1B-3798814E9917}"/>
              </a:ext>
            </a:extLst>
          </p:cNvPr>
          <p:cNvGrpSpPr/>
          <p:nvPr/>
        </p:nvGrpSpPr>
        <p:grpSpPr>
          <a:xfrm>
            <a:off x="4000228" y="4886967"/>
            <a:ext cx="4895288" cy="1251368"/>
            <a:chOff x="2458996" y="4015455"/>
            <a:chExt cx="7443236" cy="1706714"/>
          </a:xfrm>
        </p:grpSpPr>
        <p:grpSp>
          <p:nvGrpSpPr>
            <p:cNvPr id="41" name="Group 40">
              <a:extLst>
                <a:ext uri="{FF2B5EF4-FFF2-40B4-BE49-F238E27FC236}">
                  <a16:creationId xmlns:a16="http://schemas.microsoft.com/office/drawing/2014/main" id="{B3D0D68C-7D06-C290-3F53-B0C1575E7A81}"/>
                </a:ext>
              </a:extLst>
            </p:cNvPr>
            <p:cNvGrpSpPr/>
            <p:nvPr/>
          </p:nvGrpSpPr>
          <p:grpSpPr>
            <a:xfrm>
              <a:off x="2458996" y="4015455"/>
              <a:ext cx="7443236" cy="1706714"/>
              <a:chOff x="838200" y="1507802"/>
              <a:chExt cx="7443236" cy="1706714"/>
            </a:xfrm>
          </p:grpSpPr>
          <p:grpSp>
            <p:nvGrpSpPr>
              <p:cNvPr id="44" name="Group 43">
                <a:extLst>
                  <a:ext uri="{FF2B5EF4-FFF2-40B4-BE49-F238E27FC236}">
                    <a16:creationId xmlns:a16="http://schemas.microsoft.com/office/drawing/2014/main" id="{EA9502FC-7551-3B0F-F964-0CC42927B93B}"/>
                  </a:ext>
                </a:extLst>
              </p:cNvPr>
              <p:cNvGrpSpPr/>
              <p:nvPr/>
            </p:nvGrpSpPr>
            <p:grpSpPr>
              <a:xfrm>
                <a:off x="838200" y="1528652"/>
                <a:ext cx="1792389" cy="1653544"/>
                <a:chOff x="685800" y="2169376"/>
                <a:chExt cx="1986632" cy="1869224"/>
              </a:xfrm>
            </p:grpSpPr>
            <p:sp>
              <p:nvSpPr>
                <p:cNvPr id="52" name="Oval 51">
                  <a:extLst>
                    <a:ext uri="{FF2B5EF4-FFF2-40B4-BE49-F238E27FC236}">
                      <a16:creationId xmlns:a16="http://schemas.microsoft.com/office/drawing/2014/main" id="{34BDB046-FB17-3EE1-6B58-CC78F33B0578}"/>
                    </a:ext>
                  </a:extLst>
                </p:cNvPr>
                <p:cNvSpPr/>
                <p:nvPr/>
              </p:nvSpPr>
              <p:spPr bwMode="auto">
                <a:xfrm>
                  <a:off x="685800" y="2169376"/>
                  <a:ext cx="1986632" cy="186922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53" name="Rectangle 52">
                  <a:extLst>
                    <a:ext uri="{FF2B5EF4-FFF2-40B4-BE49-F238E27FC236}">
                      <a16:creationId xmlns:a16="http://schemas.microsoft.com/office/drawing/2014/main" id="{8BED7A0B-2295-E94F-AAE2-3AC4B0A33CFB}"/>
                    </a:ext>
                  </a:extLst>
                </p:cNvPr>
                <p:cNvSpPr/>
                <p:nvPr/>
              </p:nvSpPr>
              <p:spPr>
                <a:xfrm>
                  <a:off x="800100" y="2536874"/>
                  <a:ext cx="1828800" cy="1091402"/>
                </a:xfrm>
                <a:prstGeom prst="rect">
                  <a:avLst/>
                </a:prstGeom>
              </p:spPr>
              <p:txBody>
                <a:bodyPr wrap="square">
                  <a:spAutoFit/>
                </a:bodyPr>
                <a:lstStyle/>
                <a:p>
                  <a:pPr algn="ctr"/>
                  <a:r>
                    <a:rPr lang="en-US" sz="2000" b="1" dirty="0">
                      <a:latin typeface="+mj-lt"/>
                    </a:rPr>
                    <a:t>39 </a:t>
                  </a:r>
                  <a:r>
                    <a:rPr lang="en-US" sz="2000" b="1" dirty="0"/>
                    <a:t>Billion </a:t>
                  </a:r>
                </a:p>
              </p:txBody>
            </p:sp>
          </p:grpSp>
          <p:sp>
            <p:nvSpPr>
              <p:cNvPr id="45" name="Rectangle 44">
                <a:extLst>
                  <a:ext uri="{FF2B5EF4-FFF2-40B4-BE49-F238E27FC236}">
                    <a16:creationId xmlns:a16="http://schemas.microsoft.com/office/drawing/2014/main" id="{604BC5A1-281F-B7B9-3242-1AB9DBACBC36}"/>
                  </a:ext>
                </a:extLst>
              </p:cNvPr>
              <p:cNvSpPr/>
              <p:nvPr/>
            </p:nvSpPr>
            <p:spPr>
              <a:xfrm>
                <a:off x="5719119" y="1971621"/>
                <a:ext cx="471616" cy="584775"/>
              </a:xfrm>
              <a:prstGeom prst="rect">
                <a:avLst/>
              </a:prstGeom>
            </p:spPr>
            <p:txBody>
              <a:bodyPr wrap="square">
                <a:spAutoFit/>
              </a:bodyPr>
              <a:lstStyle/>
              <a:p>
                <a:endParaRPr lang="en-US" sz="3200" b="1" dirty="0">
                  <a:latin typeface="+mj-lt"/>
                </a:endParaRPr>
              </a:p>
            </p:txBody>
          </p:sp>
          <p:grpSp>
            <p:nvGrpSpPr>
              <p:cNvPr id="46" name="Group 45">
                <a:extLst>
                  <a:ext uri="{FF2B5EF4-FFF2-40B4-BE49-F238E27FC236}">
                    <a16:creationId xmlns:a16="http://schemas.microsoft.com/office/drawing/2014/main" id="{64C4375B-6CCA-6BE1-365A-7342AEEAD996}"/>
                  </a:ext>
                </a:extLst>
              </p:cNvPr>
              <p:cNvGrpSpPr/>
              <p:nvPr/>
            </p:nvGrpSpPr>
            <p:grpSpPr>
              <a:xfrm>
                <a:off x="6387466" y="1507802"/>
                <a:ext cx="1893970" cy="1706710"/>
                <a:chOff x="-271675" y="2172785"/>
                <a:chExt cx="2099219" cy="1929324"/>
              </a:xfrm>
            </p:grpSpPr>
            <p:sp>
              <p:nvSpPr>
                <p:cNvPr id="50" name="Oval 49">
                  <a:extLst>
                    <a:ext uri="{FF2B5EF4-FFF2-40B4-BE49-F238E27FC236}">
                      <a16:creationId xmlns:a16="http://schemas.microsoft.com/office/drawing/2014/main" id="{91A530EF-D0D3-A3FC-43FB-F5D97F99A976}"/>
                    </a:ext>
                  </a:extLst>
                </p:cNvPr>
                <p:cNvSpPr/>
                <p:nvPr/>
              </p:nvSpPr>
              <p:spPr bwMode="auto">
                <a:xfrm>
                  <a:off x="-209757" y="2172785"/>
                  <a:ext cx="2037301" cy="1929324"/>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51" name="Rectangle 50">
                  <a:extLst>
                    <a:ext uri="{FF2B5EF4-FFF2-40B4-BE49-F238E27FC236}">
                      <a16:creationId xmlns:a16="http://schemas.microsoft.com/office/drawing/2014/main" id="{19DAABEC-7125-B177-9A77-AD2FBD460B4F}"/>
                    </a:ext>
                  </a:extLst>
                </p:cNvPr>
                <p:cNvSpPr/>
                <p:nvPr/>
              </p:nvSpPr>
              <p:spPr>
                <a:xfrm>
                  <a:off x="-271675" y="2624305"/>
                  <a:ext cx="1980518" cy="1091401"/>
                </a:xfrm>
                <a:prstGeom prst="rect">
                  <a:avLst/>
                </a:prstGeom>
              </p:spPr>
              <p:txBody>
                <a:bodyPr wrap="square">
                  <a:spAutoFit/>
                </a:bodyPr>
                <a:lstStyle/>
                <a:p>
                  <a:pPr algn="ctr"/>
                  <a:r>
                    <a:rPr lang="en-US" sz="2000" b="1" dirty="0">
                      <a:latin typeface="+mj-lt"/>
                    </a:rPr>
                    <a:t>$13 </a:t>
                  </a:r>
                  <a:r>
                    <a:rPr lang="en-US" sz="2000" b="1" dirty="0"/>
                    <a:t>Billion</a:t>
                  </a:r>
                </a:p>
              </p:txBody>
            </p:sp>
          </p:grpSp>
          <p:grpSp>
            <p:nvGrpSpPr>
              <p:cNvPr id="47" name="Group 46">
                <a:extLst>
                  <a:ext uri="{FF2B5EF4-FFF2-40B4-BE49-F238E27FC236}">
                    <a16:creationId xmlns:a16="http://schemas.microsoft.com/office/drawing/2014/main" id="{C4A05155-958F-BBE9-CC42-6920339A03E2}"/>
                  </a:ext>
                </a:extLst>
              </p:cNvPr>
              <p:cNvGrpSpPr/>
              <p:nvPr/>
            </p:nvGrpSpPr>
            <p:grpSpPr>
              <a:xfrm>
                <a:off x="3564409" y="1522702"/>
                <a:ext cx="1792389" cy="1691814"/>
                <a:chOff x="685800" y="2126115"/>
                <a:chExt cx="1986632" cy="1912485"/>
              </a:xfrm>
            </p:grpSpPr>
            <p:sp>
              <p:nvSpPr>
                <p:cNvPr id="48" name="Oval 47">
                  <a:extLst>
                    <a:ext uri="{FF2B5EF4-FFF2-40B4-BE49-F238E27FC236}">
                      <a16:creationId xmlns:a16="http://schemas.microsoft.com/office/drawing/2014/main" id="{A0101F8B-14BC-D066-3C26-4006573B39DB}"/>
                    </a:ext>
                  </a:extLst>
                </p:cNvPr>
                <p:cNvSpPr/>
                <p:nvPr/>
              </p:nvSpPr>
              <p:spPr bwMode="auto">
                <a:xfrm>
                  <a:off x="685800" y="2126115"/>
                  <a:ext cx="1986632" cy="1912485"/>
                </a:xfrm>
                <a:prstGeom prst="ellips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p:txBody>
            </p:sp>
            <p:sp>
              <p:nvSpPr>
                <p:cNvPr id="49" name="Rectangle 48">
                  <a:extLst>
                    <a:ext uri="{FF2B5EF4-FFF2-40B4-BE49-F238E27FC236}">
                      <a16:creationId xmlns:a16="http://schemas.microsoft.com/office/drawing/2014/main" id="{B091CAE5-5983-23E5-C2D8-CB3C3F763385}"/>
                    </a:ext>
                  </a:extLst>
                </p:cNvPr>
                <p:cNvSpPr/>
                <p:nvPr/>
              </p:nvSpPr>
              <p:spPr>
                <a:xfrm>
                  <a:off x="707324" y="2757627"/>
                  <a:ext cx="1943100" cy="616880"/>
                </a:xfrm>
                <a:prstGeom prst="rect">
                  <a:avLst/>
                </a:prstGeom>
              </p:spPr>
              <p:txBody>
                <a:bodyPr wrap="square">
                  <a:spAutoFit/>
                </a:bodyPr>
                <a:lstStyle/>
                <a:p>
                  <a:pPr algn="ctr"/>
                  <a:r>
                    <a:rPr lang="en-US" sz="2000" b="1" dirty="0">
                      <a:latin typeface="+mj-lt"/>
                    </a:rPr>
                    <a:t>33%</a:t>
                  </a:r>
                </a:p>
              </p:txBody>
            </p:sp>
          </p:grpSp>
        </p:grpSp>
        <p:sp>
          <p:nvSpPr>
            <p:cNvPr id="42" name="Equal 19">
              <a:extLst>
                <a:ext uri="{FF2B5EF4-FFF2-40B4-BE49-F238E27FC236}">
                  <a16:creationId xmlns:a16="http://schemas.microsoft.com/office/drawing/2014/main" id="{01E43C7C-19F2-8CAF-2215-192F856B7B0A}"/>
                </a:ext>
              </a:extLst>
            </p:cNvPr>
            <p:cNvSpPr/>
            <p:nvPr/>
          </p:nvSpPr>
          <p:spPr bwMode="auto">
            <a:xfrm>
              <a:off x="7118523" y="4418744"/>
              <a:ext cx="914400" cy="914400"/>
            </a:xfrm>
            <a:prstGeom prst="mathEqual">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sp>
          <p:nvSpPr>
            <p:cNvPr id="43" name="Multiply 20">
              <a:extLst>
                <a:ext uri="{FF2B5EF4-FFF2-40B4-BE49-F238E27FC236}">
                  <a16:creationId xmlns:a16="http://schemas.microsoft.com/office/drawing/2014/main" id="{42AC299D-206B-C345-95E8-9519818BD4F9}"/>
                </a:ext>
              </a:extLst>
            </p:cNvPr>
            <p:cNvSpPr/>
            <p:nvPr/>
          </p:nvSpPr>
          <p:spPr bwMode="auto">
            <a:xfrm>
              <a:off x="4270805" y="4432733"/>
              <a:ext cx="914400" cy="914400"/>
            </a:xfrm>
            <a:prstGeom prst="mathMultiply">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grpSp>
      <p:cxnSp>
        <p:nvCxnSpPr>
          <p:cNvPr id="57" name="Straight Connector 56">
            <a:extLst>
              <a:ext uri="{FF2B5EF4-FFF2-40B4-BE49-F238E27FC236}">
                <a16:creationId xmlns:a16="http://schemas.microsoft.com/office/drawing/2014/main" id="{89287E1F-DD70-BAE0-7FD5-F1C326A92D29}"/>
              </a:ext>
            </a:extLst>
          </p:cNvPr>
          <p:cNvCxnSpPr/>
          <p:nvPr/>
        </p:nvCxnSpPr>
        <p:spPr>
          <a:xfrm>
            <a:off x="2396819" y="4652266"/>
            <a:ext cx="7924800" cy="0"/>
          </a:xfrm>
          <a:prstGeom prst="line">
            <a:avLst/>
          </a:prstGeom>
          <a:ln w="38100">
            <a:solidFill>
              <a:srgbClr val="00B050"/>
            </a:solidFill>
          </a:ln>
        </p:spPr>
        <p:style>
          <a:lnRef idx="1">
            <a:schemeClr val="accent1"/>
          </a:lnRef>
          <a:fillRef idx="0">
            <a:schemeClr val="accent1"/>
          </a:fillRef>
          <a:effectRef idx="0">
            <a:schemeClr val="accent1"/>
          </a:effectRef>
          <a:fontRef idx="minor">
            <a:schemeClr val="tx1"/>
          </a:fontRef>
        </p:style>
      </p:cxnSp>
      <p:sp>
        <p:nvSpPr>
          <p:cNvPr id="58" name="TextBox 57">
            <a:extLst>
              <a:ext uri="{FF2B5EF4-FFF2-40B4-BE49-F238E27FC236}">
                <a16:creationId xmlns:a16="http://schemas.microsoft.com/office/drawing/2014/main" id="{6AFD6DFD-1BDD-7CBD-8BF5-E70CEAA63517}"/>
              </a:ext>
            </a:extLst>
          </p:cNvPr>
          <p:cNvSpPr txBox="1"/>
          <p:nvPr/>
        </p:nvSpPr>
        <p:spPr>
          <a:xfrm>
            <a:off x="1770004" y="4837446"/>
            <a:ext cx="1944141" cy="369332"/>
          </a:xfrm>
          <a:prstGeom prst="rect">
            <a:avLst/>
          </a:prstGeom>
          <a:noFill/>
        </p:spPr>
        <p:txBody>
          <a:bodyPr wrap="square" rtlCol="0">
            <a:spAutoFit/>
          </a:bodyPr>
          <a:lstStyle/>
          <a:p>
            <a:r>
              <a:rPr lang="en-US" b="1" dirty="0">
                <a:solidFill>
                  <a:srgbClr val="92D050"/>
                </a:solidFill>
              </a:rPr>
              <a:t>Camera Sensor </a:t>
            </a:r>
          </a:p>
        </p:txBody>
      </p:sp>
      <p:sp>
        <p:nvSpPr>
          <p:cNvPr id="59" name="Rectangle 58">
            <a:extLst>
              <a:ext uri="{FF2B5EF4-FFF2-40B4-BE49-F238E27FC236}">
                <a16:creationId xmlns:a16="http://schemas.microsoft.com/office/drawing/2014/main" id="{A317ED84-E8C8-EF4C-B75A-404B9978D777}"/>
              </a:ext>
            </a:extLst>
          </p:cNvPr>
          <p:cNvSpPr/>
          <p:nvPr/>
        </p:nvSpPr>
        <p:spPr>
          <a:xfrm>
            <a:off x="3653762" y="6226281"/>
            <a:ext cx="1477071" cy="338554"/>
          </a:xfrm>
          <a:prstGeom prst="rect">
            <a:avLst/>
          </a:prstGeom>
        </p:spPr>
        <p:txBody>
          <a:bodyPr wrap="none">
            <a:spAutoFit/>
          </a:bodyPr>
          <a:lstStyle/>
          <a:p>
            <a:pPr algn="ctr"/>
            <a:r>
              <a:rPr lang="en-US" sz="1600" b="1" dirty="0"/>
              <a:t>Market in 2027</a:t>
            </a:r>
          </a:p>
        </p:txBody>
      </p:sp>
      <p:sp>
        <p:nvSpPr>
          <p:cNvPr id="60" name="Rectangle 59">
            <a:extLst>
              <a:ext uri="{FF2B5EF4-FFF2-40B4-BE49-F238E27FC236}">
                <a16:creationId xmlns:a16="http://schemas.microsoft.com/office/drawing/2014/main" id="{539B0F75-AEB2-FA72-A5B2-B568AC505B0E}"/>
              </a:ext>
            </a:extLst>
          </p:cNvPr>
          <p:cNvSpPr/>
          <p:nvPr/>
        </p:nvSpPr>
        <p:spPr>
          <a:xfrm>
            <a:off x="5386483" y="6192693"/>
            <a:ext cx="2174715" cy="338554"/>
          </a:xfrm>
          <a:prstGeom prst="rect">
            <a:avLst/>
          </a:prstGeom>
        </p:spPr>
        <p:txBody>
          <a:bodyPr wrap="square">
            <a:spAutoFit/>
          </a:bodyPr>
          <a:lstStyle/>
          <a:p>
            <a:pPr algn="ctr"/>
            <a:r>
              <a:rPr lang="en-US" sz="1600" b="1" dirty="0"/>
              <a:t>33% for net revenue</a:t>
            </a:r>
          </a:p>
        </p:txBody>
      </p:sp>
      <p:sp>
        <p:nvSpPr>
          <p:cNvPr id="61" name="Rectangle 60">
            <a:extLst>
              <a:ext uri="{FF2B5EF4-FFF2-40B4-BE49-F238E27FC236}">
                <a16:creationId xmlns:a16="http://schemas.microsoft.com/office/drawing/2014/main" id="{33866119-E51C-1CC0-9150-DED9233FEEFE}"/>
              </a:ext>
            </a:extLst>
          </p:cNvPr>
          <p:cNvSpPr/>
          <p:nvPr/>
        </p:nvSpPr>
        <p:spPr>
          <a:xfrm>
            <a:off x="7275712" y="6192693"/>
            <a:ext cx="3020139" cy="338554"/>
          </a:xfrm>
          <a:prstGeom prst="rect">
            <a:avLst/>
          </a:prstGeom>
        </p:spPr>
        <p:txBody>
          <a:bodyPr wrap="square">
            <a:spAutoFit/>
          </a:bodyPr>
          <a:lstStyle/>
          <a:p>
            <a:pPr algn="ctr"/>
            <a:r>
              <a:rPr lang="en-US" sz="1600" b="1" dirty="0"/>
              <a:t>ADC annual ecosystem</a:t>
            </a:r>
          </a:p>
        </p:txBody>
      </p:sp>
      <p:sp>
        <p:nvSpPr>
          <p:cNvPr id="62" name="TextBox 61">
            <a:extLst>
              <a:ext uri="{FF2B5EF4-FFF2-40B4-BE49-F238E27FC236}">
                <a16:creationId xmlns:a16="http://schemas.microsoft.com/office/drawing/2014/main" id="{9D2592A6-6A34-5D1E-B165-26A4D094174A}"/>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2289969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76426" y="228600"/>
            <a:ext cx="7680960" cy="838200"/>
          </a:xfrm>
        </p:spPr>
        <p:txBody>
          <a:bodyPr>
            <a:noAutofit/>
          </a:bodyPr>
          <a:lstStyle/>
          <a:p>
            <a:r>
              <a:rPr lang="en-US" b="1" dirty="0">
                <a:solidFill>
                  <a:srgbClr val="002060"/>
                </a:solidFill>
                <a:latin typeface="Arial" panose="020B0604020202020204" pitchFamily="34" charset="0"/>
                <a:cs typeface="Arial" panose="020B0604020202020204" pitchFamily="34" charset="0"/>
              </a:rPr>
              <a:t>Team</a:t>
            </a:r>
          </a:p>
        </p:txBody>
      </p:sp>
      <p:grpSp>
        <p:nvGrpSpPr>
          <p:cNvPr id="5" name="Group 4"/>
          <p:cNvGrpSpPr/>
          <p:nvPr/>
        </p:nvGrpSpPr>
        <p:grpSpPr>
          <a:xfrm>
            <a:off x="2950233" y="1269521"/>
            <a:ext cx="7306574" cy="4953000"/>
            <a:chOff x="1210572" y="1295399"/>
            <a:chExt cx="7306574" cy="4953000"/>
          </a:xfrm>
          <a:solidFill>
            <a:srgbClr val="00B050"/>
          </a:solidFill>
        </p:grpSpPr>
        <p:sp>
          <p:nvSpPr>
            <p:cNvPr id="6" name="Freeform 5"/>
            <p:cNvSpPr/>
            <p:nvPr/>
          </p:nvSpPr>
          <p:spPr>
            <a:xfrm>
              <a:off x="1210573" y="1295399"/>
              <a:ext cx="7306573" cy="1702593"/>
            </a:xfrm>
            <a:custGeom>
              <a:avLst/>
              <a:gdLst>
                <a:gd name="connsiteX0" fmla="*/ 0 w 6553200"/>
                <a:gd name="connsiteY0" fmla="*/ 154781 h 1547812"/>
                <a:gd name="connsiteX1" fmla="*/ 45334 w 6553200"/>
                <a:gd name="connsiteY1" fmla="*/ 45334 h 1547812"/>
                <a:gd name="connsiteX2" fmla="*/ 154781 w 6553200"/>
                <a:gd name="connsiteY2" fmla="*/ 0 h 1547812"/>
                <a:gd name="connsiteX3" fmla="*/ 6398419 w 6553200"/>
                <a:gd name="connsiteY3" fmla="*/ 0 h 1547812"/>
                <a:gd name="connsiteX4" fmla="*/ 6507866 w 6553200"/>
                <a:gd name="connsiteY4" fmla="*/ 45334 h 1547812"/>
                <a:gd name="connsiteX5" fmla="*/ 6553200 w 6553200"/>
                <a:gd name="connsiteY5" fmla="*/ 154781 h 1547812"/>
                <a:gd name="connsiteX6" fmla="*/ 6553200 w 6553200"/>
                <a:gd name="connsiteY6" fmla="*/ 1393031 h 1547812"/>
                <a:gd name="connsiteX7" fmla="*/ 6507866 w 6553200"/>
                <a:gd name="connsiteY7" fmla="*/ 1502478 h 1547812"/>
                <a:gd name="connsiteX8" fmla="*/ 6398419 w 6553200"/>
                <a:gd name="connsiteY8" fmla="*/ 1547812 h 1547812"/>
                <a:gd name="connsiteX9" fmla="*/ 154781 w 6553200"/>
                <a:gd name="connsiteY9" fmla="*/ 1547812 h 1547812"/>
                <a:gd name="connsiteX10" fmla="*/ 45334 w 6553200"/>
                <a:gd name="connsiteY10" fmla="*/ 1502478 h 1547812"/>
                <a:gd name="connsiteX11" fmla="*/ 0 w 6553200"/>
                <a:gd name="connsiteY11" fmla="*/ 1393031 h 1547812"/>
                <a:gd name="connsiteX12" fmla="*/ 0 w 6553200"/>
                <a:gd name="connsiteY12"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0" h="1547812">
                  <a:moveTo>
                    <a:pt x="0" y="154781"/>
                  </a:moveTo>
                  <a:cubicBezTo>
                    <a:pt x="0" y="113731"/>
                    <a:pt x="16307" y="74361"/>
                    <a:pt x="45334" y="45334"/>
                  </a:cubicBezTo>
                  <a:cubicBezTo>
                    <a:pt x="74361" y="16307"/>
                    <a:pt x="113730" y="0"/>
                    <a:pt x="154781" y="0"/>
                  </a:cubicBezTo>
                  <a:lnTo>
                    <a:pt x="6398419" y="0"/>
                  </a:lnTo>
                  <a:cubicBezTo>
                    <a:pt x="6439469" y="0"/>
                    <a:pt x="6478839" y="16307"/>
                    <a:pt x="6507866" y="45334"/>
                  </a:cubicBezTo>
                  <a:cubicBezTo>
                    <a:pt x="6536893" y="74361"/>
                    <a:pt x="6553200" y="113730"/>
                    <a:pt x="6553200" y="154781"/>
                  </a:cubicBezTo>
                  <a:lnTo>
                    <a:pt x="6553200" y="1393031"/>
                  </a:lnTo>
                  <a:cubicBezTo>
                    <a:pt x="6553200" y="1434081"/>
                    <a:pt x="6536893" y="1473451"/>
                    <a:pt x="6507866" y="1502478"/>
                  </a:cubicBezTo>
                  <a:cubicBezTo>
                    <a:pt x="6478839" y="1531505"/>
                    <a:pt x="6439470" y="1547812"/>
                    <a:pt x="6398419" y="1547812"/>
                  </a:cubicBezTo>
                  <a:lnTo>
                    <a:pt x="154781" y="1547812"/>
                  </a:lnTo>
                  <a:cubicBezTo>
                    <a:pt x="113731" y="1547812"/>
                    <a:pt x="74361" y="1531505"/>
                    <a:pt x="45334" y="1502478"/>
                  </a:cubicBezTo>
                  <a:cubicBezTo>
                    <a:pt x="16307" y="1473451"/>
                    <a:pt x="0" y="1434082"/>
                    <a:pt x="0" y="1393031"/>
                  </a:cubicBezTo>
                  <a:lnTo>
                    <a:pt x="0" y="154781"/>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5431" tIns="80010" rIns="80011" bIns="80010" numCol="1" spcCol="1270" anchor="t" anchorCtr="0">
              <a:noAutofit/>
            </a:bodyPr>
            <a:lstStyle/>
            <a:p>
              <a:pPr defTabSz="933450">
                <a:lnSpc>
                  <a:spcPct val="90000"/>
                </a:lnSpc>
                <a:spcBef>
                  <a:spcPct val="0"/>
                </a:spcBef>
                <a:spcAft>
                  <a:spcPct val="35000"/>
                </a:spcAft>
              </a:pPr>
              <a:r>
                <a:rPr lang="en-US" sz="2100" dirty="0"/>
                <a:t>Dr. Tuan Duong – CEO and CTO</a:t>
              </a:r>
            </a:p>
            <a:p>
              <a:pPr marL="171450" lvl="1" indent="-171450" defTabSz="711200">
                <a:lnSpc>
                  <a:spcPct val="90000"/>
                </a:lnSpc>
                <a:spcBef>
                  <a:spcPct val="0"/>
                </a:spcBef>
                <a:spcAft>
                  <a:spcPct val="15000"/>
                </a:spcAft>
                <a:buChar char="••"/>
              </a:pPr>
              <a:r>
                <a:rPr lang="en-US" sz="1600" dirty="0"/>
                <a:t>26 of year Neural Network S/H-Ware veteran at NASA </a:t>
              </a:r>
              <a:r>
                <a:rPr lang="en-US" sz="1600"/>
                <a:t>and 15 </a:t>
              </a:r>
              <a:r>
                <a:rPr lang="en-US" sz="1600" dirty="0"/>
                <a:t>years at ADC</a:t>
              </a:r>
            </a:p>
            <a:p>
              <a:pPr marL="171450" lvl="1" indent="-171450" defTabSz="711200">
                <a:lnSpc>
                  <a:spcPct val="90000"/>
                </a:lnSpc>
                <a:spcBef>
                  <a:spcPct val="0"/>
                </a:spcBef>
                <a:spcAft>
                  <a:spcPct val="15000"/>
                </a:spcAft>
                <a:buChar char="••"/>
              </a:pPr>
              <a:r>
                <a:rPr lang="en-US" sz="1600" dirty="0"/>
                <a:t>Holds 20 patents (Caltech/NASA and ADC) and 30  NASA New Technology Reports</a:t>
              </a:r>
            </a:p>
            <a:p>
              <a:pPr marL="171450" lvl="1" indent="-171450" defTabSz="711200">
                <a:lnSpc>
                  <a:spcPct val="90000"/>
                </a:lnSpc>
                <a:spcBef>
                  <a:spcPct val="0"/>
                </a:spcBef>
                <a:spcAft>
                  <a:spcPct val="15000"/>
                </a:spcAft>
                <a:buChar char="••"/>
              </a:pPr>
              <a:r>
                <a:rPr lang="en-US" sz="1600" dirty="0"/>
                <a:t>Passion and innovative in neural networks for ‘true’ intelligent system</a:t>
              </a:r>
            </a:p>
          </p:txBody>
        </p:sp>
        <p:sp>
          <p:nvSpPr>
            <p:cNvPr id="8" name="Freeform 7"/>
            <p:cNvSpPr/>
            <p:nvPr/>
          </p:nvSpPr>
          <p:spPr>
            <a:xfrm>
              <a:off x="1210572" y="3075383"/>
              <a:ext cx="7306573" cy="1547812"/>
            </a:xfrm>
            <a:custGeom>
              <a:avLst/>
              <a:gdLst>
                <a:gd name="connsiteX0" fmla="*/ 0 w 6553200"/>
                <a:gd name="connsiteY0" fmla="*/ 154781 h 1547812"/>
                <a:gd name="connsiteX1" fmla="*/ 45334 w 6553200"/>
                <a:gd name="connsiteY1" fmla="*/ 45334 h 1547812"/>
                <a:gd name="connsiteX2" fmla="*/ 154781 w 6553200"/>
                <a:gd name="connsiteY2" fmla="*/ 0 h 1547812"/>
                <a:gd name="connsiteX3" fmla="*/ 6398419 w 6553200"/>
                <a:gd name="connsiteY3" fmla="*/ 0 h 1547812"/>
                <a:gd name="connsiteX4" fmla="*/ 6507866 w 6553200"/>
                <a:gd name="connsiteY4" fmla="*/ 45334 h 1547812"/>
                <a:gd name="connsiteX5" fmla="*/ 6553200 w 6553200"/>
                <a:gd name="connsiteY5" fmla="*/ 154781 h 1547812"/>
                <a:gd name="connsiteX6" fmla="*/ 6553200 w 6553200"/>
                <a:gd name="connsiteY6" fmla="*/ 1393031 h 1547812"/>
                <a:gd name="connsiteX7" fmla="*/ 6507866 w 6553200"/>
                <a:gd name="connsiteY7" fmla="*/ 1502478 h 1547812"/>
                <a:gd name="connsiteX8" fmla="*/ 6398419 w 6553200"/>
                <a:gd name="connsiteY8" fmla="*/ 1547812 h 1547812"/>
                <a:gd name="connsiteX9" fmla="*/ 154781 w 6553200"/>
                <a:gd name="connsiteY9" fmla="*/ 1547812 h 1547812"/>
                <a:gd name="connsiteX10" fmla="*/ 45334 w 6553200"/>
                <a:gd name="connsiteY10" fmla="*/ 1502478 h 1547812"/>
                <a:gd name="connsiteX11" fmla="*/ 0 w 6553200"/>
                <a:gd name="connsiteY11" fmla="*/ 1393031 h 1547812"/>
                <a:gd name="connsiteX12" fmla="*/ 0 w 6553200"/>
                <a:gd name="connsiteY12"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0" h="1547812">
                  <a:moveTo>
                    <a:pt x="0" y="154781"/>
                  </a:moveTo>
                  <a:cubicBezTo>
                    <a:pt x="0" y="113731"/>
                    <a:pt x="16307" y="74361"/>
                    <a:pt x="45334" y="45334"/>
                  </a:cubicBezTo>
                  <a:cubicBezTo>
                    <a:pt x="74361" y="16307"/>
                    <a:pt x="113730" y="0"/>
                    <a:pt x="154781" y="0"/>
                  </a:cubicBezTo>
                  <a:lnTo>
                    <a:pt x="6398419" y="0"/>
                  </a:lnTo>
                  <a:cubicBezTo>
                    <a:pt x="6439469" y="0"/>
                    <a:pt x="6478839" y="16307"/>
                    <a:pt x="6507866" y="45334"/>
                  </a:cubicBezTo>
                  <a:cubicBezTo>
                    <a:pt x="6536893" y="74361"/>
                    <a:pt x="6553200" y="113730"/>
                    <a:pt x="6553200" y="154781"/>
                  </a:cubicBezTo>
                  <a:lnTo>
                    <a:pt x="6553200" y="1393031"/>
                  </a:lnTo>
                  <a:cubicBezTo>
                    <a:pt x="6553200" y="1434081"/>
                    <a:pt x="6536893" y="1473451"/>
                    <a:pt x="6507866" y="1502478"/>
                  </a:cubicBezTo>
                  <a:cubicBezTo>
                    <a:pt x="6478839" y="1531505"/>
                    <a:pt x="6439470" y="1547812"/>
                    <a:pt x="6398419" y="1547812"/>
                  </a:cubicBezTo>
                  <a:lnTo>
                    <a:pt x="154781" y="1547812"/>
                  </a:lnTo>
                  <a:cubicBezTo>
                    <a:pt x="113731" y="1547812"/>
                    <a:pt x="74361" y="1531505"/>
                    <a:pt x="45334" y="1502478"/>
                  </a:cubicBezTo>
                  <a:cubicBezTo>
                    <a:pt x="16307" y="1473451"/>
                    <a:pt x="0" y="1434082"/>
                    <a:pt x="0" y="1393031"/>
                  </a:cubicBezTo>
                  <a:lnTo>
                    <a:pt x="0" y="154781"/>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5431" tIns="80010" rIns="80011" bIns="80010" numCol="1" spcCol="1270" anchor="t" anchorCtr="0">
              <a:noAutofit/>
            </a:bodyPr>
            <a:lstStyle/>
            <a:p>
              <a:pPr defTabSz="933450">
                <a:lnSpc>
                  <a:spcPct val="90000"/>
                </a:lnSpc>
                <a:spcBef>
                  <a:spcPct val="0"/>
                </a:spcBef>
                <a:spcAft>
                  <a:spcPct val="35000"/>
                </a:spcAft>
              </a:pPr>
              <a:r>
                <a:rPr lang="en-US" sz="2100" dirty="0"/>
                <a:t>Dr. Nam Trang– Data Science Manager </a:t>
              </a:r>
            </a:p>
            <a:p>
              <a:pPr marL="171450" lvl="1" indent="-171450" defTabSz="711200">
                <a:lnSpc>
                  <a:spcPct val="90000"/>
                </a:lnSpc>
                <a:spcBef>
                  <a:spcPct val="0"/>
                </a:spcBef>
                <a:spcAft>
                  <a:spcPct val="15000"/>
                </a:spcAft>
                <a:buChar char="••"/>
              </a:pPr>
              <a:r>
                <a:rPr lang="en-US" sz="1600" dirty="0"/>
                <a:t>Ph.D. UC Berkeley </a:t>
              </a:r>
            </a:p>
            <a:p>
              <a:pPr marL="171450" lvl="1" indent="-171450" defTabSz="711200">
                <a:lnSpc>
                  <a:spcPct val="90000"/>
                </a:lnSpc>
                <a:spcBef>
                  <a:spcPct val="0"/>
                </a:spcBef>
                <a:spcAft>
                  <a:spcPct val="15000"/>
                </a:spcAft>
                <a:buChar char="••"/>
              </a:pPr>
              <a:r>
                <a:rPr lang="en-US" sz="1600" dirty="0"/>
                <a:t>Several NSF Career grants </a:t>
              </a:r>
            </a:p>
            <a:p>
              <a:pPr marL="171450" lvl="1" indent="-171450" defTabSz="711200">
                <a:lnSpc>
                  <a:spcPct val="90000"/>
                </a:lnSpc>
                <a:spcBef>
                  <a:spcPct val="0"/>
                </a:spcBef>
                <a:spcAft>
                  <a:spcPct val="15000"/>
                </a:spcAft>
                <a:buChar char="••"/>
              </a:pPr>
              <a:r>
                <a:rPr lang="en-US" sz="1600" dirty="0"/>
                <a:t>Young and full energy for challenging tasks. </a:t>
              </a:r>
            </a:p>
          </p:txBody>
        </p:sp>
        <p:sp>
          <p:nvSpPr>
            <p:cNvPr id="10" name="Freeform 9"/>
            <p:cNvSpPr/>
            <p:nvPr/>
          </p:nvSpPr>
          <p:spPr>
            <a:xfrm>
              <a:off x="1210573" y="4700587"/>
              <a:ext cx="7306572" cy="1547812"/>
            </a:xfrm>
            <a:custGeom>
              <a:avLst/>
              <a:gdLst>
                <a:gd name="connsiteX0" fmla="*/ 0 w 6553200"/>
                <a:gd name="connsiteY0" fmla="*/ 154781 h 1547812"/>
                <a:gd name="connsiteX1" fmla="*/ 45334 w 6553200"/>
                <a:gd name="connsiteY1" fmla="*/ 45334 h 1547812"/>
                <a:gd name="connsiteX2" fmla="*/ 154781 w 6553200"/>
                <a:gd name="connsiteY2" fmla="*/ 0 h 1547812"/>
                <a:gd name="connsiteX3" fmla="*/ 6398419 w 6553200"/>
                <a:gd name="connsiteY3" fmla="*/ 0 h 1547812"/>
                <a:gd name="connsiteX4" fmla="*/ 6507866 w 6553200"/>
                <a:gd name="connsiteY4" fmla="*/ 45334 h 1547812"/>
                <a:gd name="connsiteX5" fmla="*/ 6553200 w 6553200"/>
                <a:gd name="connsiteY5" fmla="*/ 154781 h 1547812"/>
                <a:gd name="connsiteX6" fmla="*/ 6553200 w 6553200"/>
                <a:gd name="connsiteY6" fmla="*/ 1393031 h 1547812"/>
                <a:gd name="connsiteX7" fmla="*/ 6507866 w 6553200"/>
                <a:gd name="connsiteY7" fmla="*/ 1502478 h 1547812"/>
                <a:gd name="connsiteX8" fmla="*/ 6398419 w 6553200"/>
                <a:gd name="connsiteY8" fmla="*/ 1547812 h 1547812"/>
                <a:gd name="connsiteX9" fmla="*/ 154781 w 6553200"/>
                <a:gd name="connsiteY9" fmla="*/ 1547812 h 1547812"/>
                <a:gd name="connsiteX10" fmla="*/ 45334 w 6553200"/>
                <a:gd name="connsiteY10" fmla="*/ 1502478 h 1547812"/>
                <a:gd name="connsiteX11" fmla="*/ 0 w 6553200"/>
                <a:gd name="connsiteY11" fmla="*/ 1393031 h 1547812"/>
                <a:gd name="connsiteX12" fmla="*/ 0 w 6553200"/>
                <a:gd name="connsiteY12" fmla="*/ 154781 h 1547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6553200" h="1547812">
                  <a:moveTo>
                    <a:pt x="0" y="154781"/>
                  </a:moveTo>
                  <a:cubicBezTo>
                    <a:pt x="0" y="113731"/>
                    <a:pt x="16307" y="74361"/>
                    <a:pt x="45334" y="45334"/>
                  </a:cubicBezTo>
                  <a:cubicBezTo>
                    <a:pt x="74361" y="16307"/>
                    <a:pt x="113730" y="0"/>
                    <a:pt x="154781" y="0"/>
                  </a:cubicBezTo>
                  <a:lnTo>
                    <a:pt x="6398419" y="0"/>
                  </a:lnTo>
                  <a:cubicBezTo>
                    <a:pt x="6439469" y="0"/>
                    <a:pt x="6478839" y="16307"/>
                    <a:pt x="6507866" y="45334"/>
                  </a:cubicBezTo>
                  <a:cubicBezTo>
                    <a:pt x="6536893" y="74361"/>
                    <a:pt x="6553200" y="113730"/>
                    <a:pt x="6553200" y="154781"/>
                  </a:cubicBezTo>
                  <a:lnTo>
                    <a:pt x="6553200" y="1393031"/>
                  </a:lnTo>
                  <a:cubicBezTo>
                    <a:pt x="6553200" y="1434081"/>
                    <a:pt x="6536893" y="1473451"/>
                    <a:pt x="6507866" y="1502478"/>
                  </a:cubicBezTo>
                  <a:cubicBezTo>
                    <a:pt x="6478839" y="1531505"/>
                    <a:pt x="6439470" y="1547812"/>
                    <a:pt x="6398419" y="1547812"/>
                  </a:cubicBezTo>
                  <a:lnTo>
                    <a:pt x="154781" y="1547812"/>
                  </a:lnTo>
                  <a:cubicBezTo>
                    <a:pt x="113731" y="1547812"/>
                    <a:pt x="74361" y="1531505"/>
                    <a:pt x="45334" y="1502478"/>
                  </a:cubicBezTo>
                  <a:cubicBezTo>
                    <a:pt x="16307" y="1473451"/>
                    <a:pt x="0" y="1434082"/>
                    <a:pt x="0" y="1393031"/>
                  </a:cubicBezTo>
                  <a:lnTo>
                    <a:pt x="0" y="154781"/>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545431" tIns="80010" rIns="80011" bIns="80010" numCol="1" spcCol="1270" anchor="t" anchorCtr="0">
              <a:noAutofit/>
            </a:bodyPr>
            <a:lstStyle/>
            <a:p>
              <a:pPr defTabSz="933450">
                <a:lnSpc>
                  <a:spcPct val="90000"/>
                </a:lnSpc>
                <a:spcBef>
                  <a:spcPct val="0"/>
                </a:spcBef>
                <a:spcAft>
                  <a:spcPct val="35000"/>
                </a:spcAft>
              </a:pPr>
              <a:r>
                <a:rPr lang="en-US" sz="2100" dirty="0"/>
                <a:t>Dr. Allen R. </a:t>
              </a:r>
              <a:r>
                <a:rPr lang="en-US" sz="2100" dirty="0" err="1"/>
                <a:t>Stubberud</a:t>
              </a:r>
              <a:r>
                <a:rPr lang="en-US" sz="2100" dirty="0"/>
                <a:t>- VP-Advisor</a:t>
              </a:r>
            </a:p>
            <a:p>
              <a:pPr marL="171450" lvl="1" indent="-171450" defTabSz="711200">
                <a:lnSpc>
                  <a:spcPct val="90000"/>
                </a:lnSpc>
                <a:spcBef>
                  <a:spcPct val="0"/>
                </a:spcBef>
                <a:spcAft>
                  <a:spcPct val="15000"/>
                </a:spcAft>
                <a:buChar char="••"/>
              </a:pPr>
              <a:r>
                <a:rPr lang="en-US" sz="1600" dirty="0">
                  <a:solidFill>
                    <a:schemeClr val="bg1"/>
                  </a:solidFill>
                  <a:cs typeface="Arial" panose="020B0604020202020204" pitchFamily="34" charset="0"/>
                </a:rPr>
                <a:t>Dean and Prof. at UCI</a:t>
              </a:r>
              <a:endParaRPr lang="en-US" sz="1600" dirty="0">
                <a:solidFill>
                  <a:schemeClr val="bg1"/>
                </a:solidFill>
              </a:endParaRPr>
            </a:p>
            <a:p>
              <a:pPr marL="171450" lvl="1" indent="-171450" defTabSz="711200">
                <a:lnSpc>
                  <a:spcPct val="90000"/>
                </a:lnSpc>
                <a:spcBef>
                  <a:spcPct val="0"/>
                </a:spcBef>
                <a:spcAft>
                  <a:spcPct val="15000"/>
                </a:spcAft>
                <a:buChar char="••"/>
              </a:pPr>
              <a:r>
                <a:rPr lang="en-US" sz="1600" dirty="0"/>
                <a:t>Former Chief scientist of Air Force </a:t>
              </a:r>
            </a:p>
            <a:p>
              <a:pPr marL="171450" lvl="1" indent="-171450" defTabSz="711200">
                <a:lnSpc>
                  <a:spcPct val="90000"/>
                </a:lnSpc>
                <a:spcBef>
                  <a:spcPct val="0"/>
                </a:spcBef>
                <a:spcAft>
                  <a:spcPct val="15000"/>
                </a:spcAft>
                <a:buChar char="••"/>
              </a:pPr>
              <a:r>
                <a:rPr lang="en-US" sz="1600" dirty="0"/>
                <a:t>Experienced and wisdom. </a:t>
              </a:r>
            </a:p>
          </p:txBody>
        </p:sp>
      </p:grpSp>
      <p:sp>
        <p:nvSpPr>
          <p:cNvPr id="3" name="TextBox 2">
            <a:extLst>
              <a:ext uri="{FF2B5EF4-FFF2-40B4-BE49-F238E27FC236}">
                <a16:creationId xmlns:a16="http://schemas.microsoft.com/office/drawing/2014/main" id="{A7007D4A-9BC2-F922-7C71-3F974E25AF12}"/>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349606233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28"/>
          <p:cNvGrpSpPr/>
          <p:nvPr/>
        </p:nvGrpSpPr>
        <p:grpSpPr>
          <a:xfrm>
            <a:off x="7919800" y="3621995"/>
            <a:ext cx="149329" cy="1020536"/>
            <a:chOff x="3919136" y="4060371"/>
            <a:chExt cx="238927" cy="1502229"/>
          </a:xfrm>
          <a:solidFill>
            <a:srgbClr val="92D050"/>
          </a:solidFill>
        </p:grpSpPr>
        <p:cxnSp>
          <p:nvCxnSpPr>
            <p:cNvPr id="30" name="Straight Connector 29"/>
            <p:cNvCxnSpPr/>
            <p:nvPr/>
          </p:nvCxnSpPr>
          <p:spPr>
            <a:xfrm>
              <a:off x="4038600" y="4191000"/>
              <a:ext cx="0" cy="13716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31" name="Flowchart: Connector 30"/>
            <p:cNvSpPr/>
            <p:nvPr/>
          </p:nvSpPr>
          <p:spPr>
            <a:xfrm>
              <a:off x="3919136" y="4060371"/>
              <a:ext cx="238927" cy="228600"/>
            </a:xfrm>
            <a:prstGeom prst="flowChartConnector">
              <a:avLst/>
            </a:prstGeom>
            <a:grpFill/>
            <a:ln>
              <a:solidFill>
                <a:schemeClr val="tx1"/>
              </a:solidFill>
            </a:ln>
            <a:effectLst>
              <a:outerShdw blurRad="139700" dist="63500" dir="5400000" rotWithShape="0">
                <a:srgbClr val="000000">
                  <a:alpha val="35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3" name="Group 28">
            <a:extLst>
              <a:ext uri="{FF2B5EF4-FFF2-40B4-BE49-F238E27FC236}">
                <a16:creationId xmlns:a16="http://schemas.microsoft.com/office/drawing/2014/main" id="{8350EEFD-DC18-4ED2-8988-5EC3D0434659}"/>
              </a:ext>
            </a:extLst>
          </p:cNvPr>
          <p:cNvGrpSpPr/>
          <p:nvPr/>
        </p:nvGrpSpPr>
        <p:grpSpPr>
          <a:xfrm>
            <a:off x="6120276" y="3547527"/>
            <a:ext cx="203631" cy="1107678"/>
            <a:chOff x="3919136" y="4060371"/>
            <a:chExt cx="238927" cy="1502229"/>
          </a:xfrm>
          <a:solidFill>
            <a:srgbClr val="92D050"/>
          </a:solidFill>
        </p:grpSpPr>
        <p:cxnSp>
          <p:nvCxnSpPr>
            <p:cNvPr id="46" name="Straight Connector 45">
              <a:extLst>
                <a:ext uri="{FF2B5EF4-FFF2-40B4-BE49-F238E27FC236}">
                  <a16:creationId xmlns:a16="http://schemas.microsoft.com/office/drawing/2014/main" id="{EFC83FBF-F489-4CE8-883D-0C1904E3C32D}"/>
                </a:ext>
              </a:extLst>
            </p:cNvPr>
            <p:cNvCxnSpPr/>
            <p:nvPr/>
          </p:nvCxnSpPr>
          <p:spPr>
            <a:xfrm>
              <a:off x="4038600" y="4191000"/>
              <a:ext cx="0" cy="13716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Flowchart: Connector 46">
              <a:extLst>
                <a:ext uri="{FF2B5EF4-FFF2-40B4-BE49-F238E27FC236}">
                  <a16:creationId xmlns:a16="http://schemas.microsoft.com/office/drawing/2014/main" id="{653587BC-B70E-4CB3-AFCA-FC0A64CA210B}"/>
                </a:ext>
              </a:extLst>
            </p:cNvPr>
            <p:cNvSpPr/>
            <p:nvPr/>
          </p:nvSpPr>
          <p:spPr>
            <a:xfrm>
              <a:off x="3919136" y="4060371"/>
              <a:ext cx="238927" cy="228600"/>
            </a:xfrm>
            <a:prstGeom prst="flowChartConnector">
              <a:avLst/>
            </a:prstGeom>
            <a:grpFill/>
            <a:ln>
              <a:solidFill>
                <a:schemeClr val="tx1"/>
              </a:solidFill>
            </a:ln>
            <a:effectLst>
              <a:outerShdw blurRad="139700" dist="63500" dir="5400000" rotWithShape="0">
                <a:srgbClr val="000000">
                  <a:alpha val="35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grpSp>
        <p:nvGrpSpPr>
          <p:cNvPr id="4" name="Group 41"/>
          <p:cNvGrpSpPr/>
          <p:nvPr/>
        </p:nvGrpSpPr>
        <p:grpSpPr>
          <a:xfrm>
            <a:off x="9670896" y="3638481"/>
            <a:ext cx="149329" cy="1020536"/>
            <a:chOff x="3919136" y="4060371"/>
            <a:chExt cx="238927" cy="1502229"/>
          </a:xfrm>
          <a:solidFill>
            <a:srgbClr val="92D050"/>
          </a:solidFill>
        </p:grpSpPr>
        <p:cxnSp>
          <p:nvCxnSpPr>
            <p:cNvPr id="44" name="Straight Connector 43"/>
            <p:cNvCxnSpPr/>
            <p:nvPr/>
          </p:nvCxnSpPr>
          <p:spPr>
            <a:xfrm>
              <a:off x="4038600" y="4191000"/>
              <a:ext cx="0" cy="13716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Flowchart: Connector 44"/>
            <p:cNvSpPr/>
            <p:nvPr/>
          </p:nvSpPr>
          <p:spPr>
            <a:xfrm>
              <a:off x="3919136" y="4060371"/>
              <a:ext cx="238927" cy="228600"/>
            </a:xfrm>
            <a:prstGeom prst="flowChartConnector">
              <a:avLst/>
            </a:prstGeom>
            <a:grpFill/>
            <a:ln>
              <a:solidFill>
                <a:schemeClr val="tx1"/>
              </a:solidFill>
            </a:ln>
            <a:effectLst>
              <a:outerShdw blurRad="139700" dist="63500" dir="5400000" rotWithShape="0">
                <a:srgbClr val="000000">
                  <a:alpha val="35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2" name="Title 1"/>
          <p:cNvSpPr>
            <a:spLocks noGrp="1"/>
          </p:cNvSpPr>
          <p:nvPr>
            <p:ph type="title"/>
          </p:nvPr>
        </p:nvSpPr>
        <p:spPr>
          <a:xfrm>
            <a:off x="1876426" y="228601"/>
            <a:ext cx="7680960" cy="826953"/>
          </a:xfrm>
        </p:spPr>
        <p:txBody>
          <a:bodyPr/>
          <a:lstStyle/>
          <a:p>
            <a:r>
              <a:rPr lang="en-US" b="1" dirty="0">
                <a:solidFill>
                  <a:srgbClr val="002060"/>
                </a:solidFill>
                <a:latin typeface="Arial" panose="020B0604020202020204" pitchFamily="34" charset="0"/>
                <a:cs typeface="Arial" panose="020B0604020202020204" pitchFamily="34" charset="0"/>
              </a:rPr>
              <a:t>MILESTONES</a:t>
            </a:r>
          </a:p>
        </p:txBody>
      </p:sp>
      <p:sp>
        <p:nvSpPr>
          <p:cNvPr id="3" name="Rectangle 2"/>
          <p:cNvSpPr/>
          <p:nvPr/>
        </p:nvSpPr>
        <p:spPr>
          <a:xfrm>
            <a:off x="1905003" y="4635533"/>
            <a:ext cx="8458195" cy="919773"/>
          </a:xfrm>
          <a:prstGeom prst="rect">
            <a:avLst/>
          </a:prstGeom>
          <a:ln/>
        </p:spPr>
        <p:style>
          <a:lnRef idx="0">
            <a:schemeClr val="accent4"/>
          </a:lnRef>
          <a:fillRef idx="3">
            <a:schemeClr val="accent4"/>
          </a:fillRef>
          <a:effectRef idx="3">
            <a:schemeClr val="accent4"/>
          </a:effectRef>
          <a:fontRef idx="minor">
            <a:schemeClr val="lt1"/>
          </a:fontRef>
        </p:style>
        <p:txBody>
          <a:bodyPr lIns="64008" tIns="32004" rIns="64008" bIns="32004" rtlCol="0" anchor="ctr"/>
          <a:lstStyle/>
          <a:p>
            <a:pPr algn="ctr"/>
            <a:endParaRPr lang="en-US" dirty="0"/>
          </a:p>
        </p:txBody>
      </p:sp>
      <p:sp>
        <p:nvSpPr>
          <p:cNvPr id="5" name="Rectangle 4"/>
          <p:cNvSpPr/>
          <p:nvPr/>
        </p:nvSpPr>
        <p:spPr>
          <a:xfrm>
            <a:off x="2231258" y="4725962"/>
            <a:ext cx="821763" cy="341632"/>
          </a:xfrm>
          <a:prstGeom prst="rect">
            <a:avLst/>
          </a:prstGeom>
          <a:solidFill>
            <a:srgbClr val="92D050"/>
          </a:solidFill>
          <a:ln>
            <a:solidFill>
              <a:schemeClr val="tx1"/>
            </a:solidFill>
          </a:ln>
        </p:spPr>
        <p:txBody>
          <a:bodyPr wrap="none" lIns="64008" tIns="32004" rIns="64008" bIns="32004">
            <a:spAutoFit/>
          </a:bodyPr>
          <a:lstStyle/>
          <a:p>
            <a:r>
              <a:rPr lang="en-US" dirty="0">
                <a:solidFill>
                  <a:schemeClr val="bg1"/>
                </a:solidFill>
                <a:latin typeface="Arial Black" panose="020B0A04020102020204" pitchFamily="34" charset="0"/>
                <a:cs typeface="Arial" panose="020B0604020202020204" pitchFamily="34" charset="0"/>
              </a:rPr>
              <a:t>2027 </a:t>
            </a:r>
            <a:endParaRPr lang="en-US" dirty="0"/>
          </a:p>
        </p:txBody>
      </p:sp>
      <p:sp>
        <p:nvSpPr>
          <p:cNvPr id="6" name="Rectangle 5"/>
          <p:cNvSpPr/>
          <p:nvPr/>
        </p:nvSpPr>
        <p:spPr>
          <a:xfrm>
            <a:off x="4195710" y="4752495"/>
            <a:ext cx="744819" cy="341632"/>
          </a:xfrm>
          <a:prstGeom prst="rect">
            <a:avLst/>
          </a:prstGeom>
          <a:solidFill>
            <a:srgbClr val="92D050"/>
          </a:solidFill>
          <a:ln>
            <a:solidFill>
              <a:schemeClr val="tx1"/>
            </a:solidFill>
          </a:ln>
        </p:spPr>
        <p:txBody>
          <a:bodyPr wrap="none" lIns="64008" tIns="32004" rIns="64008" bIns="32004">
            <a:spAutoFit/>
          </a:bodyPr>
          <a:lstStyle/>
          <a:p>
            <a:r>
              <a:rPr lang="en-US" dirty="0">
                <a:solidFill>
                  <a:schemeClr val="bg1"/>
                </a:solidFill>
                <a:latin typeface="Arial Black" panose="020B0A04020102020204" pitchFamily="34" charset="0"/>
                <a:cs typeface="Arial" panose="020B0604020202020204" pitchFamily="34" charset="0"/>
              </a:rPr>
              <a:t>2028</a:t>
            </a:r>
            <a:endParaRPr lang="en-US" dirty="0"/>
          </a:p>
        </p:txBody>
      </p:sp>
      <p:sp>
        <p:nvSpPr>
          <p:cNvPr id="7" name="Rectangle 6"/>
          <p:cNvSpPr/>
          <p:nvPr/>
        </p:nvSpPr>
        <p:spPr>
          <a:xfrm>
            <a:off x="5787873" y="4752495"/>
            <a:ext cx="821763" cy="341632"/>
          </a:xfrm>
          <a:prstGeom prst="rect">
            <a:avLst/>
          </a:prstGeom>
          <a:solidFill>
            <a:srgbClr val="92D050"/>
          </a:solidFill>
          <a:ln>
            <a:solidFill>
              <a:schemeClr val="tx1"/>
            </a:solidFill>
          </a:ln>
        </p:spPr>
        <p:txBody>
          <a:bodyPr wrap="none" lIns="64008" tIns="32004" rIns="64008" bIns="32004">
            <a:spAutoFit/>
          </a:bodyPr>
          <a:lstStyle/>
          <a:p>
            <a:r>
              <a:rPr lang="en-US" dirty="0">
                <a:solidFill>
                  <a:schemeClr val="bg1"/>
                </a:solidFill>
                <a:latin typeface="Arial Black" panose="020B0A04020102020204" pitchFamily="34" charset="0"/>
                <a:cs typeface="Arial" panose="020B0604020202020204" pitchFamily="34" charset="0"/>
              </a:rPr>
              <a:t>2029 </a:t>
            </a:r>
            <a:endParaRPr lang="en-US" dirty="0"/>
          </a:p>
        </p:txBody>
      </p:sp>
      <p:sp>
        <p:nvSpPr>
          <p:cNvPr id="8" name="Rectangle 7"/>
          <p:cNvSpPr/>
          <p:nvPr/>
        </p:nvSpPr>
        <p:spPr>
          <a:xfrm>
            <a:off x="7647486" y="4751611"/>
            <a:ext cx="744819" cy="341632"/>
          </a:xfrm>
          <a:prstGeom prst="rect">
            <a:avLst/>
          </a:prstGeom>
          <a:solidFill>
            <a:srgbClr val="92D050"/>
          </a:solidFill>
          <a:ln>
            <a:solidFill>
              <a:schemeClr val="tx1"/>
            </a:solidFill>
          </a:ln>
        </p:spPr>
        <p:txBody>
          <a:bodyPr wrap="none" lIns="64008" tIns="32004" rIns="64008" bIns="32004">
            <a:spAutoFit/>
          </a:bodyPr>
          <a:lstStyle/>
          <a:p>
            <a:r>
              <a:rPr lang="en-US" dirty="0">
                <a:solidFill>
                  <a:schemeClr val="bg1"/>
                </a:solidFill>
                <a:latin typeface="Arial Black" panose="020B0A04020102020204" pitchFamily="34" charset="0"/>
                <a:cs typeface="Arial" panose="020B0604020202020204" pitchFamily="34" charset="0"/>
              </a:rPr>
              <a:t>2030</a:t>
            </a:r>
            <a:endParaRPr lang="en-US" dirty="0"/>
          </a:p>
        </p:txBody>
      </p:sp>
      <p:grpSp>
        <p:nvGrpSpPr>
          <p:cNvPr id="14" name="Group 13">
            <a:extLst>
              <a:ext uri="{FF2B5EF4-FFF2-40B4-BE49-F238E27FC236}">
                <a16:creationId xmlns:a16="http://schemas.microsoft.com/office/drawing/2014/main" id="{9211F3F6-B0EA-4479-B723-6457DB45CA3F}"/>
              </a:ext>
            </a:extLst>
          </p:cNvPr>
          <p:cNvGrpSpPr/>
          <p:nvPr/>
        </p:nvGrpSpPr>
        <p:grpSpPr>
          <a:xfrm>
            <a:off x="2544146" y="3614963"/>
            <a:ext cx="160161" cy="1044054"/>
            <a:chOff x="1020145" y="3614963"/>
            <a:chExt cx="160161" cy="1044054"/>
          </a:xfrm>
          <a:solidFill>
            <a:srgbClr val="92D050"/>
          </a:solidFill>
        </p:grpSpPr>
        <p:cxnSp>
          <p:nvCxnSpPr>
            <p:cNvPr id="11" name="Straight Connector 10"/>
            <p:cNvCxnSpPr/>
            <p:nvPr/>
          </p:nvCxnSpPr>
          <p:spPr>
            <a:xfrm flipH="1">
              <a:off x="1091175" y="3828981"/>
              <a:ext cx="1" cy="830036"/>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Flowchart: Connector 17"/>
            <p:cNvSpPr/>
            <p:nvPr/>
          </p:nvSpPr>
          <p:spPr>
            <a:xfrm>
              <a:off x="1020145" y="3614963"/>
              <a:ext cx="160161" cy="204531"/>
            </a:xfrm>
            <a:prstGeom prst="flowChartConnector">
              <a:avLst/>
            </a:prstGeom>
            <a:grpFill/>
            <a:ln>
              <a:solidFill>
                <a:schemeClr val="tx1"/>
              </a:solidFill>
            </a:ln>
            <a:effectLst>
              <a:outerShdw blurRad="139700" dist="63500" dir="5400000" rotWithShape="0">
                <a:srgbClr val="000000">
                  <a:alpha val="35000"/>
                </a:srgbClr>
              </a:outerShdw>
            </a:effectLst>
          </p:spPr>
          <p:style>
            <a:lnRef idx="2">
              <a:schemeClr val="accent1"/>
            </a:lnRef>
            <a:fillRef idx="1">
              <a:schemeClr val="lt1"/>
            </a:fillRef>
            <a:effectRef idx="0">
              <a:schemeClr val="accent1"/>
            </a:effectRef>
            <a:fontRef idx="minor">
              <a:schemeClr val="dk1"/>
            </a:fontRef>
          </p:style>
          <p:txBody>
            <a:bodyPr lIns="64008" tIns="32004" rIns="64008" bIns="32004" rtlCol="0" anchor="ctr"/>
            <a:lstStyle/>
            <a:p>
              <a:pPr algn="ctr"/>
              <a:endParaRPr lang="en-US"/>
            </a:p>
          </p:txBody>
        </p:sp>
      </p:grpSp>
      <p:sp>
        <p:nvSpPr>
          <p:cNvPr id="21" name="Rounded Rectangle 20"/>
          <p:cNvSpPr/>
          <p:nvPr/>
        </p:nvSpPr>
        <p:spPr>
          <a:xfrm>
            <a:off x="1737702" y="1600200"/>
            <a:ext cx="1857527" cy="1992886"/>
          </a:xfrm>
          <a:prstGeom prst="roundRect">
            <a:avLst/>
          </a:prstGeom>
          <a:solidFill>
            <a:srgbClr val="00B0F0"/>
          </a:solidFill>
          <a:ln/>
        </p:spPr>
        <p:style>
          <a:lnRef idx="2">
            <a:schemeClr val="accent3">
              <a:shade val="50000"/>
            </a:schemeClr>
          </a:lnRef>
          <a:fillRef idx="1">
            <a:schemeClr val="accent3"/>
          </a:fillRef>
          <a:effectRef idx="0">
            <a:schemeClr val="accent3"/>
          </a:effectRef>
          <a:fontRef idx="minor">
            <a:schemeClr val="lt1"/>
          </a:fontRef>
        </p:style>
        <p:txBody>
          <a:bodyPr lIns="64008" tIns="32004" rIns="64008" bIns="32004" rtlCol="0" anchor="ctr"/>
          <a:lstStyle/>
          <a:p>
            <a:pPr algn="ctr"/>
            <a:endParaRPr lang="en-US"/>
          </a:p>
        </p:txBody>
      </p:sp>
      <p:sp>
        <p:nvSpPr>
          <p:cNvPr id="22" name="TextBox 21"/>
          <p:cNvSpPr txBox="1"/>
          <p:nvPr/>
        </p:nvSpPr>
        <p:spPr>
          <a:xfrm>
            <a:off x="1676400" y="1676401"/>
            <a:ext cx="1919462" cy="1788182"/>
          </a:xfrm>
          <a:prstGeom prst="rect">
            <a:avLst/>
          </a:prstGeom>
          <a:noFill/>
        </p:spPr>
        <p:txBody>
          <a:bodyPr wrap="square" lIns="64008" tIns="32004" rIns="64008" bIns="32004" rtlCol="0">
            <a:spAutoFit/>
          </a:bodyPr>
          <a:lstStyle/>
          <a:p>
            <a:pPr marL="240030" indent="-240030">
              <a:buFontTx/>
              <a:buChar char="-"/>
            </a:pPr>
            <a:r>
              <a:rPr lang="en-US" sz="1600" dirty="0">
                <a:solidFill>
                  <a:schemeClr val="bg1"/>
                </a:solidFill>
              </a:rPr>
              <a:t>Develop and test chip 1</a:t>
            </a:r>
            <a:r>
              <a:rPr lang="en-US" sz="1600" dirty="0"/>
              <a:t>*</a:t>
            </a:r>
            <a:r>
              <a:rPr lang="en-US" sz="1600" dirty="0">
                <a:solidFill>
                  <a:schemeClr val="bg1"/>
                </a:solidFill>
              </a:rPr>
              <a:t> and 2</a:t>
            </a:r>
            <a:r>
              <a:rPr lang="en-US" sz="1600" dirty="0"/>
              <a:t>**</a:t>
            </a:r>
          </a:p>
          <a:p>
            <a:pPr marL="240030" indent="-240030">
              <a:buFontTx/>
              <a:buChar char="-"/>
            </a:pPr>
            <a:r>
              <a:rPr lang="en-US" sz="1600" dirty="0">
                <a:solidFill>
                  <a:schemeClr val="bg1"/>
                </a:solidFill>
              </a:rPr>
              <a:t>Integrate sparse sensor HPU as discrete system</a:t>
            </a:r>
          </a:p>
          <a:p>
            <a:pPr marL="240030" indent="-240030">
              <a:buFontTx/>
              <a:buChar char="-"/>
            </a:pPr>
            <a:r>
              <a:rPr lang="en-US" sz="1600" dirty="0">
                <a:solidFill>
                  <a:schemeClr val="bg1"/>
                </a:solidFill>
              </a:rPr>
              <a:t>Beta test for HPU </a:t>
            </a:r>
          </a:p>
          <a:p>
            <a:pPr marL="240030" indent="-240030">
              <a:buFontTx/>
              <a:buChar char="-"/>
            </a:pPr>
            <a:r>
              <a:rPr lang="en-US" sz="1600" dirty="0">
                <a:solidFill>
                  <a:schemeClr val="bg1"/>
                </a:solidFill>
              </a:rPr>
              <a:t>Sale Sparse sensor</a:t>
            </a:r>
          </a:p>
        </p:txBody>
      </p:sp>
      <p:sp>
        <p:nvSpPr>
          <p:cNvPr id="27" name="Rounded Rectangle 26"/>
          <p:cNvSpPr/>
          <p:nvPr/>
        </p:nvSpPr>
        <p:spPr>
          <a:xfrm>
            <a:off x="3729366" y="1748894"/>
            <a:ext cx="1545252" cy="1680106"/>
          </a:xfrm>
          <a:prstGeom prst="roundRect">
            <a:avLst/>
          </a:prstGeom>
          <a:solidFill>
            <a:srgbClr val="00B0F0"/>
          </a:solidFill>
          <a:ln/>
        </p:spPr>
        <p:style>
          <a:lnRef idx="2">
            <a:schemeClr val="accent3">
              <a:shade val="50000"/>
            </a:schemeClr>
          </a:lnRef>
          <a:fillRef idx="1">
            <a:schemeClr val="accent3"/>
          </a:fillRef>
          <a:effectRef idx="0">
            <a:schemeClr val="accent3"/>
          </a:effectRef>
          <a:fontRef idx="minor">
            <a:schemeClr val="lt1"/>
          </a:fontRef>
        </p:style>
        <p:txBody>
          <a:bodyPr lIns="64008" tIns="32004" rIns="64008" bIns="32004" rtlCol="0" anchor="ctr"/>
          <a:lstStyle/>
          <a:p>
            <a:pPr algn="ctr"/>
            <a:endParaRPr lang="en-US"/>
          </a:p>
        </p:txBody>
      </p:sp>
      <p:sp>
        <p:nvSpPr>
          <p:cNvPr id="28" name="TextBox 27"/>
          <p:cNvSpPr txBox="1"/>
          <p:nvPr/>
        </p:nvSpPr>
        <p:spPr>
          <a:xfrm>
            <a:off x="3754962" y="1719117"/>
            <a:ext cx="1528016" cy="1541961"/>
          </a:xfrm>
          <a:prstGeom prst="rect">
            <a:avLst/>
          </a:prstGeom>
          <a:noFill/>
        </p:spPr>
        <p:txBody>
          <a:bodyPr wrap="square" lIns="64008" tIns="32004" rIns="64008" bIns="32004" rtlCol="0">
            <a:spAutoFit/>
          </a:bodyPr>
          <a:lstStyle/>
          <a:p>
            <a:pPr marL="240030" indent="-240030">
              <a:buFontTx/>
              <a:buChar char="-"/>
            </a:pPr>
            <a:r>
              <a:rPr lang="en-US" sz="1600" dirty="0">
                <a:solidFill>
                  <a:schemeClr val="bg1"/>
                </a:solidFill>
              </a:rPr>
              <a:t>Integrate Sparse sensor and HPU as SOC  </a:t>
            </a:r>
          </a:p>
          <a:p>
            <a:pPr marL="240030" indent="-240030">
              <a:buFontTx/>
              <a:buChar char="-"/>
            </a:pPr>
            <a:r>
              <a:rPr lang="en-US" sz="1600" dirty="0">
                <a:solidFill>
                  <a:schemeClr val="bg1"/>
                </a:solidFill>
              </a:rPr>
              <a:t>Sale SOC HPU to DoD</a:t>
            </a:r>
          </a:p>
        </p:txBody>
      </p:sp>
      <p:grpSp>
        <p:nvGrpSpPr>
          <p:cNvPr id="10" name="Group 33"/>
          <p:cNvGrpSpPr/>
          <p:nvPr/>
        </p:nvGrpSpPr>
        <p:grpSpPr>
          <a:xfrm>
            <a:off x="7138857" y="1906861"/>
            <a:ext cx="1798283" cy="1701160"/>
            <a:chOff x="8135985" y="1396490"/>
            <a:chExt cx="3455301" cy="2718310"/>
          </a:xfrm>
          <a:noFill/>
        </p:grpSpPr>
        <p:sp>
          <p:nvSpPr>
            <p:cNvPr id="32" name="Rounded Rectangle 31"/>
            <p:cNvSpPr/>
            <p:nvPr/>
          </p:nvSpPr>
          <p:spPr>
            <a:xfrm>
              <a:off x="8135985" y="1439069"/>
              <a:ext cx="3385737" cy="2675731"/>
            </a:xfrm>
            <a:prstGeom prst="roundRect">
              <a:avLst/>
            </a:prstGeom>
            <a:solidFill>
              <a:srgbClr val="00B0F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3" name="TextBox 32"/>
            <p:cNvSpPr txBox="1"/>
            <p:nvPr/>
          </p:nvSpPr>
          <p:spPr>
            <a:xfrm>
              <a:off x="8412112" y="1396490"/>
              <a:ext cx="3179174" cy="2557364"/>
            </a:xfrm>
            <a:prstGeom prst="rect">
              <a:avLst/>
            </a:prstGeom>
            <a:grpFill/>
          </p:spPr>
          <p:txBody>
            <a:bodyPr wrap="square" rtlCol="0">
              <a:spAutoFit/>
            </a:bodyPr>
            <a:lstStyle/>
            <a:p>
              <a:r>
                <a:rPr lang="en-US" dirty="0">
                  <a:solidFill>
                    <a:schemeClr val="bg1"/>
                  </a:solidFill>
                </a:rPr>
                <a:t> </a:t>
              </a:r>
              <a:r>
                <a:rPr lang="en-US" sz="1600" dirty="0">
                  <a:solidFill>
                    <a:schemeClr val="bg1"/>
                  </a:solidFill>
                </a:rPr>
                <a:t>Marketing and sales in three OEM markets:</a:t>
              </a:r>
            </a:p>
            <a:p>
              <a:r>
                <a:rPr lang="en-US" sz="1600" dirty="0">
                  <a:solidFill>
                    <a:schemeClr val="bg1"/>
                  </a:solidFill>
                </a:rPr>
                <a:t>Cell phone, computers and servers </a:t>
              </a:r>
            </a:p>
          </p:txBody>
        </p:sp>
      </p:grpSp>
      <p:grpSp>
        <p:nvGrpSpPr>
          <p:cNvPr id="12" name="Group 35"/>
          <p:cNvGrpSpPr/>
          <p:nvPr/>
        </p:nvGrpSpPr>
        <p:grpSpPr>
          <a:xfrm>
            <a:off x="9049928" y="2329696"/>
            <a:ext cx="1388983" cy="1286167"/>
            <a:chOff x="11597856" y="1479075"/>
            <a:chExt cx="3421962" cy="2675731"/>
          </a:xfrm>
          <a:noFill/>
        </p:grpSpPr>
        <p:sp>
          <p:nvSpPr>
            <p:cNvPr id="37" name="Rounded Rectangle 36"/>
            <p:cNvSpPr/>
            <p:nvPr/>
          </p:nvSpPr>
          <p:spPr>
            <a:xfrm>
              <a:off x="11634081" y="1479075"/>
              <a:ext cx="3385737" cy="2675731"/>
            </a:xfrm>
            <a:prstGeom prst="roundRect">
              <a:avLst>
                <a:gd name="adj" fmla="val 16667"/>
              </a:avLst>
            </a:prstGeom>
            <a:solidFill>
              <a:srgbClr val="00B0F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38" name="TextBox 37"/>
            <p:cNvSpPr txBox="1"/>
            <p:nvPr/>
          </p:nvSpPr>
          <p:spPr>
            <a:xfrm>
              <a:off x="11597856" y="1740932"/>
              <a:ext cx="3412534" cy="2241035"/>
            </a:xfrm>
            <a:prstGeom prst="rect">
              <a:avLst/>
            </a:prstGeom>
            <a:grpFill/>
          </p:spPr>
          <p:txBody>
            <a:bodyPr wrap="square" rtlCol="0">
              <a:spAutoFit/>
            </a:bodyPr>
            <a:lstStyle/>
            <a:p>
              <a:pPr algn="ctr"/>
              <a:r>
                <a:rPr lang="en-US" sz="1600" dirty="0">
                  <a:solidFill>
                    <a:schemeClr val="bg1"/>
                  </a:solidFill>
                </a:rPr>
                <a:t>Acquisition</a:t>
              </a:r>
            </a:p>
            <a:p>
              <a:pPr algn="ctr"/>
              <a:r>
                <a:rPr lang="en-US" sz="1600" dirty="0">
                  <a:solidFill>
                    <a:schemeClr val="bg1"/>
                  </a:solidFill>
                </a:rPr>
                <a:t>or</a:t>
              </a:r>
            </a:p>
            <a:p>
              <a:pPr algn="ctr"/>
              <a:r>
                <a:rPr lang="en-US" sz="1600" dirty="0">
                  <a:solidFill>
                    <a:schemeClr val="bg1"/>
                  </a:solidFill>
                </a:rPr>
                <a:t>prepare for IPO</a:t>
              </a:r>
            </a:p>
          </p:txBody>
        </p:sp>
      </p:grpSp>
      <p:grpSp>
        <p:nvGrpSpPr>
          <p:cNvPr id="13" name="Group 34"/>
          <p:cNvGrpSpPr/>
          <p:nvPr/>
        </p:nvGrpSpPr>
        <p:grpSpPr>
          <a:xfrm>
            <a:off x="4411422" y="3444204"/>
            <a:ext cx="161185" cy="1191329"/>
            <a:chOff x="3919136" y="4060371"/>
            <a:chExt cx="238927" cy="1502229"/>
          </a:xfrm>
          <a:solidFill>
            <a:srgbClr val="92D050"/>
          </a:solidFill>
        </p:grpSpPr>
        <p:cxnSp>
          <p:nvCxnSpPr>
            <p:cNvPr id="39" name="Straight Connector 38"/>
            <p:cNvCxnSpPr/>
            <p:nvPr/>
          </p:nvCxnSpPr>
          <p:spPr>
            <a:xfrm>
              <a:off x="4038600" y="4191000"/>
              <a:ext cx="0" cy="1371600"/>
            </a:xfrm>
            <a:prstGeom prst="line">
              <a:avLst/>
            </a:prstGeom>
            <a:grpFill/>
            <a:ln>
              <a:solidFill>
                <a:schemeClr val="tx1"/>
              </a:solidFill>
            </a:ln>
          </p:spPr>
          <p:style>
            <a:lnRef idx="1">
              <a:schemeClr val="accent1"/>
            </a:lnRef>
            <a:fillRef idx="0">
              <a:schemeClr val="accent1"/>
            </a:fillRef>
            <a:effectRef idx="0">
              <a:schemeClr val="accent1"/>
            </a:effectRef>
            <a:fontRef idx="minor">
              <a:schemeClr val="tx1"/>
            </a:fontRef>
          </p:style>
        </p:cxnSp>
        <p:sp>
          <p:nvSpPr>
            <p:cNvPr id="41" name="Flowchart: Connector 40"/>
            <p:cNvSpPr/>
            <p:nvPr/>
          </p:nvSpPr>
          <p:spPr>
            <a:xfrm>
              <a:off x="3919136" y="4060371"/>
              <a:ext cx="238927" cy="228600"/>
            </a:xfrm>
            <a:prstGeom prst="flowChartConnector">
              <a:avLst/>
            </a:prstGeom>
            <a:grpFill/>
            <a:ln>
              <a:solidFill>
                <a:schemeClr val="tx1"/>
              </a:solidFill>
            </a:ln>
            <a:effectLst>
              <a:outerShdw blurRad="139700" dist="63500" dir="5400000" rotWithShape="0">
                <a:srgbClr val="000000">
                  <a:alpha val="35000"/>
                </a:srgbClr>
              </a:outerShdw>
            </a:effectLst>
          </p:spPr>
          <p:style>
            <a:lnRef idx="2">
              <a:schemeClr val="accent1"/>
            </a:lnRef>
            <a:fillRef idx="1">
              <a:schemeClr val="lt1"/>
            </a:fillRef>
            <a:effectRef idx="0">
              <a:schemeClr val="accent1"/>
            </a:effectRef>
            <a:fontRef idx="minor">
              <a:schemeClr val="dk1"/>
            </a:fontRef>
          </p:style>
          <p:txBody>
            <a:bodyPr rtlCol="0" anchor="ctr"/>
            <a:lstStyle/>
            <a:p>
              <a:pPr algn="ctr"/>
              <a:endParaRPr lang="en-US"/>
            </a:p>
          </p:txBody>
        </p:sp>
      </p:grpSp>
      <p:sp>
        <p:nvSpPr>
          <p:cNvPr id="34" name="Rectangle 33">
            <a:extLst>
              <a:ext uri="{FF2B5EF4-FFF2-40B4-BE49-F238E27FC236}">
                <a16:creationId xmlns:a16="http://schemas.microsoft.com/office/drawing/2014/main" id="{72548C1E-41A9-411B-A502-3F738214970A}"/>
              </a:ext>
            </a:extLst>
          </p:cNvPr>
          <p:cNvSpPr/>
          <p:nvPr/>
        </p:nvSpPr>
        <p:spPr>
          <a:xfrm>
            <a:off x="9382415" y="4731679"/>
            <a:ext cx="744819" cy="341632"/>
          </a:xfrm>
          <a:prstGeom prst="rect">
            <a:avLst/>
          </a:prstGeom>
          <a:solidFill>
            <a:srgbClr val="92D050"/>
          </a:solidFill>
          <a:ln>
            <a:solidFill>
              <a:schemeClr val="tx1"/>
            </a:solidFill>
          </a:ln>
        </p:spPr>
        <p:txBody>
          <a:bodyPr wrap="none" lIns="64008" tIns="32004" rIns="64008" bIns="32004">
            <a:spAutoFit/>
          </a:bodyPr>
          <a:lstStyle/>
          <a:p>
            <a:r>
              <a:rPr lang="en-US" dirty="0">
                <a:solidFill>
                  <a:schemeClr val="bg1"/>
                </a:solidFill>
                <a:latin typeface="Arial Black" panose="020B0A04020102020204" pitchFamily="34" charset="0"/>
                <a:cs typeface="Arial" panose="020B0604020202020204" pitchFamily="34" charset="0"/>
              </a:rPr>
              <a:t>2031</a:t>
            </a:r>
            <a:endParaRPr lang="en-US" dirty="0"/>
          </a:p>
        </p:txBody>
      </p:sp>
      <p:grpSp>
        <p:nvGrpSpPr>
          <p:cNvPr id="36" name="Group 33">
            <a:extLst>
              <a:ext uri="{FF2B5EF4-FFF2-40B4-BE49-F238E27FC236}">
                <a16:creationId xmlns:a16="http://schemas.microsoft.com/office/drawing/2014/main" id="{958BD843-FD33-4B85-8CA1-F140FDB45DED}"/>
              </a:ext>
            </a:extLst>
          </p:cNvPr>
          <p:cNvGrpSpPr/>
          <p:nvPr/>
        </p:nvGrpSpPr>
        <p:grpSpPr>
          <a:xfrm>
            <a:off x="5441683" y="1748894"/>
            <a:ext cx="1624966" cy="1846659"/>
            <a:chOff x="8135985" y="1396490"/>
            <a:chExt cx="3633549" cy="2834609"/>
          </a:xfrm>
          <a:noFill/>
        </p:grpSpPr>
        <p:sp>
          <p:nvSpPr>
            <p:cNvPr id="40" name="Rounded Rectangle 31">
              <a:extLst>
                <a:ext uri="{FF2B5EF4-FFF2-40B4-BE49-F238E27FC236}">
                  <a16:creationId xmlns:a16="http://schemas.microsoft.com/office/drawing/2014/main" id="{D0F946D2-3ECB-4D9C-A14A-CE82FA4A4693}"/>
                </a:ext>
              </a:extLst>
            </p:cNvPr>
            <p:cNvSpPr/>
            <p:nvPr/>
          </p:nvSpPr>
          <p:spPr>
            <a:xfrm>
              <a:off x="8135985" y="1439069"/>
              <a:ext cx="3385737" cy="2675731"/>
            </a:xfrm>
            <a:prstGeom prst="roundRect">
              <a:avLst/>
            </a:prstGeom>
            <a:solidFill>
              <a:srgbClr val="00B0F0"/>
            </a:solid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lang="en-US"/>
            </a:p>
          </p:txBody>
        </p:sp>
        <p:sp>
          <p:nvSpPr>
            <p:cNvPr id="42" name="TextBox 41">
              <a:extLst>
                <a:ext uri="{FF2B5EF4-FFF2-40B4-BE49-F238E27FC236}">
                  <a16:creationId xmlns:a16="http://schemas.microsoft.com/office/drawing/2014/main" id="{A0B23BB9-26F5-444B-A16C-D49E8250AF23}"/>
                </a:ext>
              </a:extLst>
            </p:cNvPr>
            <p:cNvSpPr txBox="1"/>
            <p:nvPr/>
          </p:nvSpPr>
          <p:spPr>
            <a:xfrm>
              <a:off x="8178754" y="1396490"/>
              <a:ext cx="3590780" cy="2834609"/>
            </a:xfrm>
            <a:prstGeom prst="rect">
              <a:avLst/>
            </a:prstGeom>
            <a:grpFill/>
          </p:spPr>
          <p:txBody>
            <a:bodyPr wrap="square" rtlCol="0">
              <a:spAutoFit/>
            </a:bodyPr>
            <a:lstStyle/>
            <a:p>
              <a:r>
                <a:rPr lang="en-US" dirty="0">
                  <a:solidFill>
                    <a:schemeClr val="bg1"/>
                  </a:solidFill>
                </a:rPr>
                <a:t> </a:t>
              </a:r>
              <a:r>
                <a:rPr lang="en-US" sz="1600" dirty="0">
                  <a:solidFill>
                    <a:schemeClr val="bg1"/>
                  </a:solidFill>
                </a:rPr>
                <a:t>Marketing and sales sparse sensor and SOC HPU board level for edge system for commercial application </a:t>
              </a:r>
            </a:p>
          </p:txBody>
        </p:sp>
      </p:grpSp>
      <p:sp>
        <p:nvSpPr>
          <p:cNvPr id="15" name="TextBox 14">
            <a:extLst>
              <a:ext uri="{FF2B5EF4-FFF2-40B4-BE49-F238E27FC236}">
                <a16:creationId xmlns:a16="http://schemas.microsoft.com/office/drawing/2014/main" id="{8498988E-B415-43AF-91EE-B0B0C9B44989}"/>
              </a:ext>
            </a:extLst>
          </p:cNvPr>
          <p:cNvSpPr txBox="1"/>
          <p:nvPr/>
        </p:nvSpPr>
        <p:spPr>
          <a:xfrm>
            <a:off x="2231258" y="5791201"/>
            <a:ext cx="5880359" cy="646331"/>
          </a:xfrm>
          <a:prstGeom prst="rect">
            <a:avLst/>
          </a:prstGeom>
          <a:noFill/>
        </p:spPr>
        <p:txBody>
          <a:bodyPr wrap="square" rtlCol="0">
            <a:spAutoFit/>
          </a:bodyPr>
          <a:lstStyle/>
          <a:p>
            <a:r>
              <a:rPr lang="en-US" dirty="0"/>
              <a:t>* Sparse sensor</a:t>
            </a:r>
          </a:p>
          <a:p>
            <a:r>
              <a:rPr lang="en-US" dirty="0"/>
              <a:t>** Hybrid In-memory Processing Unit (HIPU)</a:t>
            </a:r>
          </a:p>
        </p:txBody>
      </p:sp>
      <p:sp>
        <p:nvSpPr>
          <p:cNvPr id="16" name="TextBox 15">
            <a:extLst>
              <a:ext uri="{FF2B5EF4-FFF2-40B4-BE49-F238E27FC236}">
                <a16:creationId xmlns:a16="http://schemas.microsoft.com/office/drawing/2014/main" id="{B2C69521-8A60-5E10-8A45-B8D127FD43BE}"/>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21584125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152399"/>
            <a:ext cx="8001000" cy="990600"/>
          </a:xfrm>
        </p:spPr>
        <p:txBody>
          <a:bodyPr/>
          <a:lstStyle/>
          <a:p>
            <a:pPr algn="ctr"/>
            <a:r>
              <a:rPr lang="en-US" b="1" dirty="0">
                <a:solidFill>
                  <a:srgbClr val="002060"/>
                </a:solidFill>
                <a:latin typeface="Arial" panose="020B0604020202020204" pitchFamily="34" charset="0"/>
                <a:cs typeface="Arial" panose="020B0604020202020204" pitchFamily="34" charset="0"/>
              </a:rPr>
              <a:t>ASK</a:t>
            </a:r>
          </a:p>
        </p:txBody>
      </p:sp>
      <p:sp>
        <p:nvSpPr>
          <p:cNvPr id="4" name="Rounded Rectangle 3"/>
          <p:cNvSpPr/>
          <p:nvPr/>
        </p:nvSpPr>
        <p:spPr bwMode="auto">
          <a:xfrm>
            <a:off x="3429000" y="1066800"/>
            <a:ext cx="5715000" cy="914400"/>
          </a:xfrm>
          <a:prstGeom prst="round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4000" dirty="0">
                <a:latin typeface="+mj-lt"/>
              </a:rPr>
              <a:t>$20.0 million raise</a:t>
            </a:r>
          </a:p>
        </p:txBody>
      </p:sp>
      <p:sp>
        <p:nvSpPr>
          <p:cNvPr id="5" name="Down Arrow 4"/>
          <p:cNvSpPr/>
          <p:nvPr/>
        </p:nvSpPr>
        <p:spPr bwMode="auto">
          <a:xfrm>
            <a:off x="5387546" y="1981200"/>
            <a:ext cx="1600200" cy="1066800"/>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dirty="0">
                <a:solidFill>
                  <a:schemeClr val="tx1"/>
                </a:solidFill>
                <a:latin typeface="Arial" charset="0"/>
              </a:rPr>
              <a:t>use </a:t>
            </a:r>
            <a:r>
              <a:rPr lang="en-US" dirty="0">
                <a:solidFill>
                  <a:schemeClr val="tx1"/>
                </a:solidFill>
              </a:rPr>
              <a:t>of funds</a:t>
            </a:r>
            <a:endParaRPr lang="en-US" dirty="0">
              <a:solidFill>
                <a:schemeClr val="tx1"/>
              </a:solidFill>
              <a:latin typeface="Arial" charset="0"/>
            </a:endParaRPr>
          </a:p>
        </p:txBody>
      </p:sp>
      <p:sp>
        <p:nvSpPr>
          <p:cNvPr id="6" name="Rounded Rectangle 5"/>
          <p:cNvSpPr/>
          <p:nvPr/>
        </p:nvSpPr>
        <p:spPr bwMode="auto">
          <a:xfrm>
            <a:off x="3293076" y="3048000"/>
            <a:ext cx="5715000" cy="1263648"/>
          </a:xfrm>
          <a:prstGeom prst="roundRect">
            <a:avLst/>
          </a:prstGeom>
          <a:solidFill>
            <a:srgbClr val="00B0F0"/>
          </a:soli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r>
              <a:rPr lang="en-US" sz="2400" dirty="0">
                <a:solidFill>
                  <a:schemeClr val="bg2"/>
                </a:solidFill>
              </a:rPr>
              <a:t>Chip, Board Development, Marketing, Front-end Development, Patents, </a:t>
            </a:r>
          </a:p>
          <a:p>
            <a:pPr algn="ctr" defTabSz="914400" eaLnBrk="0" fontAlgn="base" hangingPunct="0">
              <a:spcBef>
                <a:spcPct val="0"/>
              </a:spcBef>
              <a:spcAft>
                <a:spcPct val="0"/>
              </a:spcAft>
            </a:pPr>
            <a:r>
              <a:rPr lang="en-US" sz="2400" dirty="0">
                <a:solidFill>
                  <a:schemeClr val="bg2"/>
                </a:solidFill>
              </a:rPr>
              <a:t>Key Hires</a:t>
            </a:r>
            <a:endParaRPr lang="en-US" sz="2000" dirty="0">
              <a:solidFill>
                <a:schemeClr val="bg2"/>
              </a:solidFill>
            </a:endParaRPr>
          </a:p>
        </p:txBody>
      </p:sp>
      <p:sp>
        <p:nvSpPr>
          <p:cNvPr id="7" name="Down Arrow 6"/>
          <p:cNvSpPr/>
          <p:nvPr/>
        </p:nvSpPr>
        <p:spPr bwMode="auto">
          <a:xfrm>
            <a:off x="5381326" y="4311650"/>
            <a:ext cx="1791730" cy="930275"/>
          </a:xfrm>
          <a:prstGeom prst="downArrow">
            <a:avLst/>
          </a:prstGeom>
          <a:ln>
            <a:headEnd type="none" w="med" len="med"/>
            <a:tailEnd type="none" w="med" len="me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rtlCol="0" anchor="t" anchorCtr="0" compatLnSpc="1">
            <a:prstTxWarp prst="textNoShape">
              <a:avLst/>
            </a:prstTxWarp>
          </a:bodyPr>
          <a:lstStyle/>
          <a:p>
            <a:pPr algn="ctr" defTabSz="914400" eaLnBrk="0" fontAlgn="base" hangingPunct="0">
              <a:spcBef>
                <a:spcPct val="0"/>
              </a:spcBef>
              <a:spcAft>
                <a:spcPct val="0"/>
              </a:spcAft>
            </a:pPr>
            <a:endParaRPr lang="en-US" sz="1600" dirty="0">
              <a:solidFill>
                <a:schemeClr val="bg2"/>
              </a:solidFill>
              <a:latin typeface="Arial" charset="0"/>
            </a:endParaRPr>
          </a:p>
          <a:p>
            <a:pPr algn="ctr" defTabSz="914400" eaLnBrk="0" fontAlgn="base" hangingPunct="0">
              <a:spcBef>
                <a:spcPct val="0"/>
              </a:spcBef>
              <a:spcAft>
                <a:spcPct val="0"/>
              </a:spcAft>
            </a:pPr>
            <a:r>
              <a:rPr lang="en-US" sz="1600" dirty="0">
                <a:solidFill>
                  <a:schemeClr val="tx1"/>
                </a:solidFill>
                <a:latin typeface="Arial" charset="0"/>
              </a:rPr>
              <a:t>Exit </a:t>
            </a:r>
            <a:r>
              <a:rPr lang="en-US" sz="1400" dirty="0">
                <a:solidFill>
                  <a:schemeClr val="tx1"/>
                </a:solidFill>
                <a:latin typeface="Arial" charset="0"/>
              </a:rPr>
              <a:t>potential</a:t>
            </a:r>
          </a:p>
        </p:txBody>
      </p:sp>
      <p:sp>
        <p:nvSpPr>
          <p:cNvPr id="8" name="Oval 7"/>
          <p:cNvSpPr/>
          <p:nvPr/>
        </p:nvSpPr>
        <p:spPr bwMode="auto">
          <a:xfrm>
            <a:off x="5486400" y="5241925"/>
            <a:ext cx="1501346" cy="1371600"/>
          </a:xfrm>
          <a:prstGeom prst="ellipse">
            <a:avLst/>
          </a:prstGeom>
          <a:solidFill>
            <a:srgbClr val="92D05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dirty="0">
              <a:latin typeface="Arial" charset="0"/>
            </a:endParaRPr>
          </a:p>
          <a:p>
            <a:pPr algn="ctr" defTabSz="914400" eaLnBrk="0" fontAlgn="base" hangingPunct="0">
              <a:spcBef>
                <a:spcPct val="0"/>
              </a:spcBef>
              <a:spcAft>
                <a:spcPct val="0"/>
              </a:spcAft>
            </a:pPr>
            <a:endParaRPr lang="en-US" sz="2400" dirty="0">
              <a:latin typeface="+mj-lt"/>
            </a:endParaRPr>
          </a:p>
        </p:txBody>
      </p:sp>
      <p:sp>
        <p:nvSpPr>
          <p:cNvPr id="9" name="Rectangle 8"/>
          <p:cNvSpPr/>
          <p:nvPr/>
        </p:nvSpPr>
        <p:spPr>
          <a:xfrm>
            <a:off x="5715135" y="5579132"/>
            <a:ext cx="1043876" cy="584775"/>
          </a:xfrm>
          <a:prstGeom prst="rect">
            <a:avLst/>
          </a:prstGeom>
        </p:spPr>
        <p:txBody>
          <a:bodyPr wrap="none">
            <a:spAutoFit/>
          </a:bodyPr>
          <a:lstStyle/>
          <a:p>
            <a:pPr algn="ctr"/>
            <a:r>
              <a:rPr lang="en-US" sz="3200" dirty="0">
                <a:latin typeface="+mj-lt"/>
              </a:rPr>
              <a:t>2031</a:t>
            </a:r>
            <a:endParaRPr lang="en-US" dirty="0">
              <a:latin typeface="+mj-lt"/>
            </a:endParaRPr>
          </a:p>
        </p:txBody>
      </p:sp>
      <p:sp>
        <p:nvSpPr>
          <p:cNvPr id="3" name="TextBox 2">
            <a:extLst>
              <a:ext uri="{FF2B5EF4-FFF2-40B4-BE49-F238E27FC236}">
                <a16:creationId xmlns:a16="http://schemas.microsoft.com/office/drawing/2014/main" id="{F6BE6D63-8A9F-0300-531F-C19A86C570DF}"/>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39174213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p:cNvSpPr/>
          <p:nvPr/>
        </p:nvSpPr>
        <p:spPr>
          <a:xfrm>
            <a:off x="6562236" y="294621"/>
            <a:ext cx="3505200" cy="2743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7" name="Content Placeholder 6" descr="smart_camera.JPG"/>
          <p:cNvPicPr>
            <a:picLocks noGrp="1" noChangeAspect="1"/>
          </p:cNvPicPr>
          <p:nvPr>
            <p:ph sz="quarter" idx="4294967295"/>
          </p:nvPr>
        </p:nvPicPr>
        <p:blipFill>
          <a:blip r:embed="rId2" cstate="print"/>
          <a:stretch>
            <a:fillRect/>
          </a:stretch>
        </p:blipFill>
        <p:spPr>
          <a:xfrm>
            <a:off x="8572502" y="3112533"/>
            <a:ext cx="2135187" cy="1295400"/>
          </a:xfrm>
        </p:spPr>
      </p:pic>
      <p:pic>
        <p:nvPicPr>
          <p:cNvPr id="6" name="Content Placeholder 5" descr="SynapseNeuronArray.jpg"/>
          <p:cNvPicPr>
            <a:picLocks noGrp="1" noChangeAspect="1"/>
          </p:cNvPicPr>
          <p:nvPr>
            <p:ph sz="quarter" idx="4294967295"/>
          </p:nvPr>
        </p:nvPicPr>
        <p:blipFill>
          <a:blip r:embed="rId3" cstate="print"/>
          <a:stretch>
            <a:fillRect/>
          </a:stretch>
        </p:blipFill>
        <p:spPr>
          <a:xfrm>
            <a:off x="7705236" y="432733"/>
            <a:ext cx="2286000" cy="2466975"/>
          </a:xfrm>
        </p:spPr>
      </p:pic>
      <p:sp>
        <p:nvSpPr>
          <p:cNvPr id="3" name="Text Placeholder 2"/>
          <p:cNvSpPr>
            <a:spLocks noGrp="1"/>
          </p:cNvSpPr>
          <p:nvPr>
            <p:ph type="body" sz="half" idx="4294967295"/>
          </p:nvPr>
        </p:nvSpPr>
        <p:spPr>
          <a:xfrm>
            <a:off x="265116" y="914400"/>
            <a:ext cx="5410200" cy="5029200"/>
          </a:xfrm>
        </p:spPr>
        <p:txBody>
          <a:bodyPr>
            <a:normAutofit/>
          </a:bodyPr>
          <a:lstStyle/>
          <a:p>
            <a:pPr marL="0" indent="0">
              <a:buNone/>
            </a:pPr>
            <a:r>
              <a:rPr lang="en-US" sz="1400" b="1" dirty="0"/>
              <a:t>NASA</a:t>
            </a:r>
          </a:p>
          <a:p>
            <a:r>
              <a:rPr lang="en-US" sz="1400" b="1" dirty="0"/>
              <a:t>Year 1990</a:t>
            </a:r>
            <a:r>
              <a:rPr lang="en-US" sz="1400" dirty="0"/>
              <a:t>- Successfully developed and tested 992 synapse array and 32 neurons Neural Network chip for associative memory using neural network feedback mode.</a:t>
            </a:r>
          </a:p>
          <a:p>
            <a:r>
              <a:rPr lang="en-US" sz="1400" b="1" dirty="0"/>
              <a:t>Year 1994</a:t>
            </a:r>
            <a:r>
              <a:rPr lang="en-US" sz="1400" dirty="0"/>
              <a:t>- Modified version of 1990 neural network chip successfully launched on STRV-1b to study on-chip learning capability to adapt the total dose in the radiation environment-the first neural network chip flew to space—NASA task. </a:t>
            </a:r>
          </a:p>
          <a:p>
            <a:pPr marL="0" indent="0">
              <a:buNone/>
            </a:pPr>
            <a:r>
              <a:rPr lang="en-US" sz="1400" b="1" dirty="0"/>
              <a:t>DOE</a:t>
            </a:r>
          </a:p>
          <a:p>
            <a:r>
              <a:rPr lang="en-US" sz="1400" b="1" dirty="0"/>
              <a:t>Year 2000</a:t>
            </a:r>
            <a:r>
              <a:rPr lang="en-US" sz="1400" dirty="0"/>
              <a:t>- Successfully developed and tested 128x128 RGB color array and 28x10x5 cascade neural network processor on a chip (Soc) for DOE task as subcontractor for IOS.</a:t>
            </a:r>
          </a:p>
          <a:p>
            <a:pPr marL="0" indent="0">
              <a:buNone/>
            </a:pPr>
            <a:r>
              <a:rPr lang="en-US" sz="1400" b="1" dirty="0"/>
              <a:t>BMDO</a:t>
            </a:r>
          </a:p>
          <a:p>
            <a:r>
              <a:rPr lang="en-US" sz="1400" dirty="0"/>
              <a:t>Year 1997- Successfully developed and tested a chip level for 3-D stacking chip (64x64x64 8-bit synapse array)</a:t>
            </a:r>
          </a:p>
          <a:p>
            <a:endParaRPr lang="en-US" sz="1400" dirty="0"/>
          </a:p>
        </p:txBody>
      </p:sp>
      <p:sp>
        <p:nvSpPr>
          <p:cNvPr id="2" name="Title 1"/>
          <p:cNvSpPr>
            <a:spLocks noGrp="1"/>
          </p:cNvSpPr>
          <p:nvPr>
            <p:ph type="title" idx="4294967295"/>
          </p:nvPr>
        </p:nvSpPr>
        <p:spPr>
          <a:xfrm>
            <a:off x="419100" y="-11767"/>
            <a:ext cx="6286502" cy="889000"/>
          </a:xfrm>
        </p:spPr>
        <p:txBody>
          <a:bodyPr>
            <a:normAutofit fontScale="90000"/>
          </a:bodyPr>
          <a:lstStyle/>
          <a:p>
            <a:r>
              <a:rPr lang="en-US" b="1" dirty="0">
                <a:solidFill>
                  <a:srgbClr val="002060"/>
                </a:solidFill>
              </a:rPr>
              <a:t>Background</a:t>
            </a:r>
            <a:br>
              <a:rPr lang="en-US" b="1" dirty="0">
                <a:solidFill>
                  <a:srgbClr val="002060"/>
                </a:solidFill>
              </a:rPr>
            </a:br>
            <a:r>
              <a:rPr lang="en-US" sz="1600" b="1" dirty="0">
                <a:solidFill>
                  <a:srgbClr val="002060"/>
                </a:solidFill>
              </a:rPr>
              <a:t>(all these works are done in-memory architecture) </a:t>
            </a:r>
          </a:p>
        </p:txBody>
      </p:sp>
      <p:sp>
        <p:nvSpPr>
          <p:cNvPr id="8" name="TextBox 7"/>
          <p:cNvSpPr txBox="1"/>
          <p:nvPr/>
        </p:nvSpPr>
        <p:spPr>
          <a:xfrm>
            <a:off x="6867037" y="2047221"/>
            <a:ext cx="606669" cy="738664"/>
          </a:xfrm>
          <a:prstGeom prst="rect">
            <a:avLst/>
          </a:prstGeom>
          <a:noFill/>
        </p:spPr>
        <p:txBody>
          <a:bodyPr wrap="square" rtlCol="0">
            <a:spAutoFit/>
          </a:bodyPr>
          <a:lstStyle/>
          <a:p>
            <a:r>
              <a:rPr lang="en-US" sz="1400" dirty="0"/>
              <a:t>Real chip here</a:t>
            </a:r>
          </a:p>
        </p:txBody>
      </p:sp>
      <p:cxnSp>
        <p:nvCxnSpPr>
          <p:cNvPr id="10" name="Straight Arrow Connector 9"/>
          <p:cNvCxnSpPr>
            <a:cxnSpLocks/>
          </p:cNvCxnSpPr>
          <p:nvPr/>
        </p:nvCxnSpPr>
        <p:spPr>
          <a:xfrm>
            <a:off x="7344289" y="2540516"/>
            <a:ext cx="437147" cy="136730"/>
          </a:xfrm>
          <a:prstGeom prst="straightConnector1">
            <a:avLst/>
          </a:prstGeom>
          <a:ln w="34925">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3" name="Picture 12" descr="pic3.JPG"/>
          <p:cNvPicPr>
            <a:picLocks noChangeAspect="1"/>
          </p:cNvPicPr>
          <p:nvPr/>
        </p:nvPicPr>
        <p:blipFill>
          <a:blip r:embed="rId4" cstate="print"/>
          <a:stretch>
            <a:fillRect/>
          </a:stretch>
        </p:blipFill>
        <p:spPr>
          <a:xfrm>
            <a:off x="8039102" y="3285532"/>
            <a:ext cx="381000" cy="1157529"/>
          </a:xfrm>
          <a:prstGeom prst="rect">
            <a:avLst/>
          </a:prstGeom>
        </p:spPr>
      </p:pic>
      <p:sp>
        <p:nvSpPr>
          <p:cNvPr id="14" name="TextBox 13"/>
          <p:cNvSpPr txBox="1"/>
          <p:nvPr/>
        </p:nvSpPr>
        <p:spPr>
          <a:xfrm>
            <a:off x="8496302" y="4733331"/>
            <a:ext cx="914400" cy="553998"/>
          </a:xfrm>
          <a:prstGeom prst="rect">
            <a:avLst/>
          </a:prstGeom>
          <a:solidFill>
            <a:srgbClr val="FFC000"/>
          </a:solidFill>
        </p:spPr>
        <p:style>
          <a:lnRef idx="2">
            <a:schemeClr val="dk1"/>
          </a:lnRef>
          <a:fillRef idx="1">
            <a:schemeClr val="lt1"/>
          </a:fillRef>
          <a:effectRef idx="0">
            <a:schemeClr val="dk1"/>
          </a:effectRef>
          <a:fontRef idx="minor">
            <a:schemeClr val="dk1"/>
          </a:fontRef>
        </p:style>
        <p:txBody>
          <a:bodyPr wrap="square" rtlCol="0">
            <a:spAutoFit/>
          </a:bodyPr>
          <a:lstStyle/>
          <a:p>
            <a:r>
              <a:rPr lang="en-US" sz="1000" b="1" dirty="0">
                <a:solidFill>
                  <a:schemeClr val="tx1"/>
                </a:solidFill>
              </a:rPr>
              <a:t>128x128 RGB APS sensor </a:t>
            </a:r>
          </a:p>
        </p:txBody>
      </p:sp>
      <p:cxnSp>
        <p:nvCxnSpPr>
          <p:cNvPr id="17" name="Straight Arrow Connector 16"/>
          <p:cNvCxnSpPr/>
          <p:nvPr/>
        </p:nvCxnSpPr>
        <p:spPr>
          <a:xfrm flipV="1">
            <a:off x="9029702" y="4428531"/>
            <a:ext cx="0" cy="3048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10401302" y="4199931"/>
            <a:ext cx="0" cy="609600"/>
          </a:xfrm>
          <a:prstGeom prst="straightConnector1">
            <a:avLst/>
          </a:prstGeom>
          <a:ln w="25400">
            <a:solidFill>
              <a:srgbClr val="C00000"/>
            </a:solidFill>
            <a:tailEnd type="arrow"/>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9563102" y="4580931"/>
            <a:ext cx="1524000" cy="553998"/>
          </a:xfrm>
          <a:prstGeom prst="rect">
            <a:avLst/>
          </a:prstGeom>
          <a:solidFill>
            <a:srgbClr val="00B0F0"/>
          </a:solidFill>
        </p:spPr>
        <p:txBody>
          <a:bodyPr wrap="square" rtlCol="0">
            <a:spAutoFit/>
          </a:bodyPr>
          <a:lstStyle/>
          <a:p>
            <a:pPr algn="ctr"/>
            <a:r>
              <a:rPr lang="en-US" sz="1000" b="1" dirty="0"/>
              <a:t>28x10x5 Cascading Neural Network Processor </a:t>
            </a:r>
          </a:p>
        </p:txBody>
      </p:sp>
      <p:sp>
        <p:nvSpPr>
          <p:cNvPr id="25" name="Rectangle 24"/>
          <p:cNvSpPr/>
          <p:nvPr/>
        </p:nvSpPr>
        <p:spPr>
          <a:xfrm>
            <a:off x="7734302" y="3133131"/>
            <a:ext cx="3505200" cy="213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26" name="Picture 4"/>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286502" y="3209331"/>
            <a:ext cx="1219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TextBox 26"/>
          <p:cNvSpPr txBox="1"/>
          <p:nvPr/>
        </p:nvSpPr>
        <p:spPr>
          <a:xfrm>
            <a:off x="6714636" y="1056621"/>
            <a:ext cx="838200" cy="369332"/>
          </a:xfrm>
          <a:prstGeom prst="rect">
            <a:avLst/>
          </a:prstGeom>
          <a:noFill/>
        </p:spPr>
        <p:txBody>
          <a:bodyPr wrap="square" rtlCol="0">
            <a:spAutoFit/>
          </a:bodyPr>
          <a:lstStyle/>
          <a:p>
            <a:r>
              <a:rPr lang="en-US" b="1" dirty="0"/>
              <a:t>NASA</a:t>
            </a:r>
          </a:p>
        </p:txBody>
      </p:sp>
      <p:sp>
        <p:nvSpPr>
          <p:cNvPr id="28" name="TextBox 27"/>
          <p:cNvSpPr txBox="1"/>
          <p:nvPr/>
        </p:nvSpPr>
        <p:spPr>
          <a:xfrm>
            <a:off x="7810502" y="4657131"/>
            <a:ext cx="685800" cy="381000"/>
          </a:xfrm>
          <a:prstGeom prst="rect">
            <a:avLst/>
          </a:prstGeom>
          <a:noFill/>
        </p:spPr>
        <p:txBody>
          <a:bodyPr wrap="square" rtlCol="0">
            <a:spAutoFit/>
          </a:bodyPr>
          <a:lstStyle/>
          <a:p>
            <a:r>
              <a:rPr lang="en-US" b="1" dirty="0"/>
              <a:t>DOE</a:t>
            </a:r>
          </a:p>
        </p:txBody>
      </p:sp>
      <p:sp>
        <p:nvSpPr>
          <p:cNvPr id="29" name="Rectangle 28"/>
          <p:cNvSpPr/>
          <p:nvPr/>
        </p:nvSpPr>
        <p:spPr>
          <a:xfrm>
            <a:off x="5981702" y="3133131"/>
            <a:ext cx="1600200" cy="21336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0" name="TextBox 29"/>
          <p:cNvSpPr txBox="1"/>
          <p:nvPr/>
        </p:nvSpPr>
        <p:spPr>
          <a:xfrm>
            <a:off x="5981702" y="4428531"/>
            <a:ext cx="1447800" cy="369332"/>
          </a:xfrm>
          <a:prstGeom prst="rect">
            <a:avLst/>
          </a:prstGeom>
          <a:noFill/>
        </p:spPr>
        <p:txBody>
          <a:bodyPr wrap="square" rtlCol="0">
            <a:spAutoFit/>
          </a:bodyPr>
          <a:lstStyle/>
          <a:p>
            <a:pPr algn="ctr"/>
            <a:r>
              <a:rPr lang="en-US" b="1" dirty="0"/>
              <a:t>BMDO</a:t>
            </a:r>
          </a:p>
        </p:txBody>
      </p:sp>
      <p:sp>
        <p:nvSpPr>
          <p:cNvPr id="31" name="TextBox 30"/>
          <p:cNvSpPr txBox="1"/>
          <p:nvPr/>
        </p:nvSpPr>
        <p:spPr>
          <a:xfrm>
            <a:off x="350982" y="5334001"/>
            <a:ext cx="11342254" cy="1200329"/>
          </a:xfrm>
          <a:prstGeom prst="rect">
            <a:avLst/>
          </a:prstGeom>
          <a:noFill/>
        </p:spPr>
        <p:txBody>
          <a:bodyPr wrap="square" rtlCol="0">
            <a:spAutoFit/>
          </a:bodyPr>
          <a:lstStyle/>
          <a:p>
            <a:pPr algn="ctr"/>
            <a:r>
              <a:rPr lang="en-US" sz="2400" b="1" dirty="0"/>
              <a:t>Dr. Duong (who was the first to work on in-memory processing 30 years ago) was the cognitive architect and engineer for these projects and successfully wrote the learning software for the first neural network chip flow into space</a:t>
            </a:r>
          </a:p>
        </p:txBody>
      </p:sp>
      <p:sp>
        <p:nvSpPr>
          <p:cNvPr id="33" name="TextBox 32">
            <a:extLst>
              <a:ext uri="{FF2B5EF4-FFF2-40B4-BE49-F238E27FC236}">
                <a16:creationId xmlns:a16="http://schemas.microsoft.com/office/drawing/2014/main" id="{21263F51-3AEE-4C48-83E5-351EC1AA1F55}"/>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11929103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3">
            <a:extLst>
              <a:ext uri="{FF2B5EF4-FFF2-40B4-BE49-F238E27FC236}">
                <a16:creationId xmlns:a16="http://schemas.microsoft.com/office/drawing/2014/main" id="{3C08A2A0-433E-36C1-DBC9-21BC9DCA40F0}"/>
              </a:ext>
            </a:extLst>
          </p:cNvPr>
          <p:cNvSpPr txBox="1">
            <a:spLocks/>
          </p:cNvSpPr>
          <p:nvPr/>
        </p:nvSpPr>
        <p:spPr>
          <a:xfrm>
            <a:off x="3355942" y="107304"/>
            <a:ext cx="6331274" cy="900048"/>
          </a:xfrm>
          <a:prstGeom prst="rect">
            <a:avLst/>
          </a:prstGeom>
        </p:spPr>
        <p:txBody>
          <a:bodyPr>
            <a:normAutofit/>
          </a:bodyPr>
          <a:lst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a:lstStyle>
          <a:p>
            <a:pPr algn="ctr"/>
            <a:r>
              <a:rPr lang="en-US" sz="3200" b="1" dirty="0">
                <a:solidFill>
                  <a:srgbClr val="002060"/>
                </a:solidFill>
              </a:rPr>
              <a:t>ADC Technology Innovations</a:t>
            </a:r>
          </a:p>
        </p:txBody>
      </p:sp>
      <p:pic>
        <p:nvPicPr>
          <p:cNvPr id="3" name="Picture 2">
            <a:extLst>
              <a:ext uri="{FF2B5EF4-FFF2-40B4-BE49-F238E27FC236}">
                <a16:creationId xmlns:a16="http://schemas.microsoft.com/office/drawing/2014/main" id="{C06F98E5-4264-7C51-6BCA-CCAA68FADCC3}"/>
              </a:ext>
            </a:extLst>
          </p:cNvPr>
          <p:cNvPicPr>
            <a:picLocks noChangeAspect="1"/>
          </p:cNvPicPr>
          <p:nvPr/>
        </p:nvPicPr>
        <p:blipFill>
          <a:blip r:embed="rId2"/>
          <a:stretch>
            <a:fillRect/>
          </a:stretch>
        </p:blipFill>
        <p:spPr>
          <a:xfrm>
            <a:off x="10272936" y="116679"/>
            <a:ext cx="790128" cy="881297"/>
          </a:xfrm>
          <a:prstGeom prst="rect">
            <a:avLst/>
          </a:prstGeom>
        </p:spPr>
      </p:pic>
      <p:pic>
        <p:nvPicPr>
          <p:cNvPr id="4" name="Picture 3">
            <a:extLst>
              <a:ext uri="{FF2B5EF4-FFF2-40B4-BE49-F238E27FC236}">
                <a16:creationId xmlns:a16="http://schemas.microsoft.com/office/drawing/2014/main" id="{E2CA2BD1-4275-5980-ABBC-5CEF8E801E6E}"/>
              </a:ext>
            </a:extLst>
          </p:cNvPr>
          <p:cNvPicPr>
            <a:picLocks noChangeAspect="1"/>
          </p:cNvPicPr>
          <p:nvPr/>
        </p:nvPicPr>
        <p:blipFill>
          <a:blip r:embed="rId3"/>
          <a:stretch>
            <a:fillRect/>
          </a:stretch>
        </p:blipFill>
        <p:spPr>
          <a:xfrm>
            <a:off x="589090" y="35640"/>
            <a:ext cx="1696911" cy="980310"/>
          </a:xfrm>
          <a:prstGeom prst="rect">
            <a:avLst/>
          </a:prstGeom>
        </p:spPr>
      </p:pic>
      <p:sp>
        <p:nvSpPr>
          <p:cNvPr id="5" name="Content Placeholder 1">
            <a:extLst>
              <a:ext uri="{FF2B5EF4-FFF2-40B4-BE49-F238E27FC236}">
                <a16:creationId xmlns:a16="http://schemas.microsoft.com/office/drawing/2014/main" id="{900F256B-B3C2-BAE8-97D2-947318F09EFC}"/>
              </a:ext>
            </a:extLst>
          </p:cNvPr>
          <p:cNvSpPr txBox="1">
            <a:spLocks/>
          </p:cNvSpPr>
          <p:nvPr/>
        </p:nvSpPr>
        <p:spPr>
          <a:xfrm>
            <a:off x="8384163" y="1053243"/>
            <a:ext cx="3719225" cy="3694248"/>
          </a:xfrm>
          <a:prstGeom prst="rect">
            <a:avLst/>
          </a:prstGeom>
        </p:spPr>
        <p:txBody>
          <a:bodyPr>
            <a:normAutofit fontScale="700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900" b="1" dirty="0"/>
              <a:t>Hybrid Processor Unit and sparse Imager:</a:t>
            </a:r>
          </a:p>
          <a:p>
            <a:pPr marL="0" indent="0">
              <a:buNone/>
            </a:pPr>
            <a:r>
              <a:rPr lang="en-US" sz="2200" u="sng" dirty="0"/>
              <a:t>Analog + digital on one chip</a:t>
            </a:r>
            <a:r>
              <a:rPr lang="en-US" sz="2200" dirty="0"/>
              <a:t> enables:</a:t>
            </a:r>
          </a:p>
          <a:p>
            <a:r>
              <a:rPr lang="en-US" sz="2200" dirty="0"/>
              <a:t>low power and optimal computation</a:t>
            </a:r>
          </a:p>
          <a:p>
            <a:r>
              <a:rPr lang="en-US" sz="2200" dirty="0"/>
              <a:t>parallel computation</a:t>
            </a:r>
            <a:r>
              <a:rPr lang="en-US" sz="2200" dirty="0">
                <a:sym typeface="Wingdings" pitchFamily="2" charset="2"/>
              </a:rPr>
              <a:t> high speed</a:t>
            </a:r>
            <a:endParaRPr lang="en-US" sz="2200" dirty="0"/>
          </a:p>
          <a:p>
            <a:r>
              <a:rPr lang="en-US" sz="2200" dirty="0"/>
              <a:t> compact architecture  </a:t>
            </a:r>
          </a:p>
          <a:p>
            <a:pPr marL="0" indent="0">
              <a:buNone/>
            </a:pPr>
            <a:r>
              <a:rPr lang="en-US" sz="2200" dirty="0"/>
              <a:t>Revolutionary digitally-refined analog architecture puts “the best of both worlds” on a single chip, providing high speed, high performance, and low power consumption in a device that fits in smart phone slot.</a:t>
            </a:r>
          </a:p>
          <a:p>
            <a:endParaRPr lang="en-US" b="1" dirty="0"/>
          </a:p>
        </p:txBody>
      </p:sp>
      <p:sp>
        <p:nvSpPr>
          <p:cNvPr id="6" name="Content Placeholder 2">
            <a:extLst>
              <a:ext uri="{FF2B5EF4-FFF2-40B4-BE49-F238E27FC236}">
                <a16:creationId xmlns:a16="http://schemas.microsoft.com/office/drawing/2014/main" id="{B6F89952-AED0-50C5-33FB-077E5D5B0234}"/>
              </a:ext>
            </a:extLst>
          </p:cNvPr>
          <p:cNvSpPr txBox="1">
            <a:spLocks/>
          </p:cNvSpPr>
          <p:nvPr/>
        </p:nvSpPr>
        <p:spPr>
          <a:xfrm>
            <a:off x="3794885" y="984427"/>
            <a:ext cx="4535666" cy="4431983"/>
          </a:xfrm>
          <a:prstGeom prst="rect">
            <a:avLst/>
          </a:prstGeom>
        </p:spPr>
        <p:txBody>
          <a:bodyPr>
            <a:normAutofit fontScale="77500" lnSpcReduction="20000"/>
          </a:bodyPr>
          <a:lstStyle>
            <a:lvl1pPr marL="228600" indent="-228600" algn="l" defTabSz="914400" rtl="0" eaLnBrk="1" latinLnBrk="0" hangingPunct="1">
              <a:lnSpc>
                <a:spcPct val="120000"/>
              </a:lnSpc>
              <a:spcBef>
                <a:spcPts val="1000"/>
              </a:spcBef>
              <a:buSzPct val="125000"/>
              <a:buFont typeface="Arial" panose="020B0604020202020204" pitchFamily="34" charset="0"/>
              <a:buChar char="•"/>
              <a:defRPr sz="2400" kern="1200">
                <a:solidFill>
                  <a:schemeClr val="tx1"/>
                </a:solidFill>
                <a:latin typeface="+mn-lt"/>
                <a:ea typeface="+mn-ea"/>
                <a:cs typeface="+mn-cs"/>
              </a:defRPr>
            </a:lvl1pPr>
            <a:lvl2pPr marL="685800" indent="-228600" algn="l" defTabSz="914400" rtl="0" eaLnBrk="1" latinLnBrk="0" hangingPunct="1">
              <a:lnSpc>
                <a:spcPct val="120000"/>
              </a:lnSpc>
              <a:spcBef>
                <a:spcPts val="500"/>
              </a:spcBef>
              <a:buSzPct val="125000"/>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120000"/>
              </a:lnSpc>
              <a:spcBef>
                <a:spcPts val="500"/>
              </a:spcBef>
              <a:buSzPct val="125000"/>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4pPr>
            <a:lvl5pPr marL="2057400" indent="-228600" algn="l" defTabSz="914400" rtl="0" eaLnBrk="1" latinLnBrk="0" hangingPunct="1">
              <a:lnSpc>
                <a:spcPct val="120000"/>
              </a:lnSpc>
              <a:spcBef>
                <a:spcPts val="500"/>
              </a:spcBef>
              <a:buSzPct val="125000"/>
              <a:buFont typeface="Arial" panose="020B0604020202020204" pitchFamily="34" charset="0"/>
              <a:buChar char="•"/>
              <a:defRPr sz="1600" kern="1200">
                <a:solidFill>
                  <a:schemeClr val="tx1"/>
                </a:solidFill>
                <a:latin typeface="+mn-lt"/>
                <a:ea typeface="+mn-ea"/>
                <a:cs typeface="+mn-cs"/>
              </a:defRPr>
            </a:lvl5pPr>
            <a:lvl6pPr marL="25146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6pPr>
            <a:lvl7pPr marL="29718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7pPr>
            <a:lvl8pPr marL="34290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8pPr>
            <a:lvl9pPr marL="3886200" indent="-228600" algn="l" defTabSz="914400" rtl="0" eaLnBrk="1" latinLnBrk="0" hangingPunct="1">
              <a:lnSpc>
                <a:spcPct val="120000"/>
              </a:lnSpc>
              <a:spcBef>
                <a:spcPts val="500"/>
              </a:spcBef>
              <a:buSzPct val="125000"/>
              <a:buFont typeface="Arial" panose="020B0604020202020204" pitchFamily="34" charset="0"/>
              <a:buChar char="•"/>
              <a:defRPr sz="1400" kern="1200">
                <a:solidFill>
                  <a:schemeClr val="tx1"/>
                </a:solidFill>
                <a:latin typeface="+mn-lt"/>
                <a:ea typeface="+mn-ea"/>
                <a:cs typeface="+mn-cs"/>
              </a:defRPr>
            </a:lvl9pPr>
          </a:lstStyle>
          <a:p>
            <a:pPr marL="0" indent="0">
              <a:buNone/>
            </a:pPr>
            <a:r>
              <a:rPr lang="en-US" sz="2300" b="1" dirty="0" err="1"/>
              <a:t>EViP</a:t>
            </a:r>
            <a:r>
              <a:rPr lang="en-US" sz="2300" b="1" dirty="0"/>
              <a:t> Software—Brain-like Extraction image as short-term memory </a:t>
            </a:r>
          </a:p>
          <a:p>
            <a:pPr marL="0" indent="0">
              <a:buNone/>
            </a:pPr>
            <a:r>
              <a:rPr lang="en-US" sz="1800" dirty="0"/>
              <a:t>Inspired by the mammalian visual system, ADC integrates a saccadic eye movement emulator with a model of the biological visual pathway, namely </a:t>
            </a:r>
            <a:r>
              <a:rPr lang="en-US" sz="1800" b="1" u="sng" dirty="0"/>
              <a:t>E</a:t>
            </a:r>
            <a:r>
              <a:rPr lang="en-US" sz="1800" dirty="0"/>
              <a:t>xtended </a:t>
            </a:r>
            <a:r>
              <a:rPr lang="en-US" sz="1800" b="1" u="sng" dirty="0"/>
              <a:t>Vi</a:t>
            </a:r>
            <a:r>
              <a:rPr lang="en-US" sz="1800" dirty="0"/>
              <a:t>sual </a:t>
            </a:r>
            <a:r>
              <a:rPr lang="en-US" sz="1800" b="1" u="sng" dirty="0"/>
              <a:t>P</a:t>
            </a:r>
            <a:r>
              <a:rPr lang="en-US" sz="1800" dirty="0"/>
              <a:t>athway (</a:t>
            </a:r>
            <a:r>
              <a:rPr lang="en-US" sz="1800" b="1" u="sng" dirty="0" err="1"/>
              <a:t>EViP</a:t>
            </a:r>
            <a:r>
              <a:rPr lang="en-US" sz="1800" dirty="0"/>
              <a:t>) to enable real-time processing for the detection and recognition of a single-glance-on- object database, given inputs that are:</a:t>
            </a:r>
          </a:p>
          <a:p>
            <a:r>
              <a:rPr lang="en-US" sz="1800" dirty="0"/>
              <a:t> partial-view or full-view</a:t>
            </a:r>
          </a:p>
          <a:p>
            <a:r>
              <a:rPr lang="en-US" sz="1800" dirty="0"/>
              <a:t> low resolution or “noisy” </a:t>
            </a:r>
          </a:p>
          <a:p>
            <a:r>
              <a:rPr lang="en-US" sz="1800" dirty="0"/>
              <a:t> incomplete or “collage” style</a:t>
            </a:r>
          </a:p>
          <a:p>
            <a:r>
              <a:rPr lang="en-US" sz="1800" dirty="0"/>
              <a:t> sketches of actual objects</a:t>
            </a:r>
          </a:p>
          <a:p>
            <a:pPr marL="0" indent="0">
              <a:buNone/>
            </a:pPr>
            <a:r>
              <a:rPr lang="en-US" sz="1800" dirty="0"/>
              <a:t>Benchmark tests show this system </a:t>
            </a:r>
            <a:r>
              <a:rPr lang="en-US" sz="1800" b="1" u="sng" dirty="0"/>
              <a:t>exceeds human visual performance </a:t>
            </a:r>
            <a:r>
              <a:rPr lang="en-US" sz="1800" dirty="0"/>
              <a:t>in “Rank 1” recognition tests with the </a:t>
            </a:r>
            <a:r>
              <a:rPr lang="en-US" sz="1800" i="1" dirty="0"/>
              <a:t>same single-glance-on-object database</a:t>
            </a:r>
            <a:r>
              <a:rPr lang="en-US" sz="1800" dirty="0"/>
              <a:t> .</a:t>
            </a:r>
          </a:p>
          <a:p>
            <a:endParaRPr lang="en-US" sz="1800" dirty="0"/>
          </a:p>
          <a:p>
            <a:pPr marL="0" indent="0">
              <a:buNone/>
            </a:pPr>
            <a:endParaRPr lang="en-US" dirty="0"/>
          </a:p>
        </p:txBody>
      </p:sp>
      <p:sp>
        <p:nvSpPr>
          <p:cNvPr id="7" name="TextBox 6">
            <a:extLst>
              <a:ext uri="{FF2B5EF4-FFF2-40B4-BE49-F238E27FC236}">
                <a16:creationId xmlns:a16="http://schemas.microsoft.com/office/drawing/2014/main" id="{67B81103-8DBD-6AA4-A922-66BC1D20B169}"/>
              </a:ext>
            </a:extLst>
          </p:cNvPr>
          <p:cNvSpPr txBox="1"/>
          <p:nvPr/>
        </p:nvSpPr>
        <p:spPr>
          <a:xfrm>
            <a:off x="88612" y="1039694"/>
            <a:ext cx="3772839" cy="3939540"/>
          </a:xfrm>
          <a:prstGeom prst="rect">
            <a:avLst/>
          </a:prstGeom>
          <a:noFill/>
        </p:spPr>
        <p:txBody>
          <a:bodyPr wrap="square" rtlCol="0">
            <a:spAutoFit/>
          </a:bodyPr>
          <a:lstStyle/>
          <a:p>
            <a:r>
              <a:rPr lang="en-US" b="1" dirty="0" err="1">
                <a:ea typeface="Calibri" panose="020F0502020204030204" pitchFamily="34" charset="0"/>
              </a:rPr>
              <a:t>ViCFA</a:t>
            </a:r>
            <a:r>
              <a:rPr lang="en-US" b="1" dirty="0">
                <a:ea typeface="Calibri" panose="020F0502020204030204" pitchFamily="34" charset="0"/>
              </a:rPr>
              <a:t> Software — Brain like Learning as long-term memory</a:t>
            </a:r>
          </a:p>
          <a:p>
            <a:r>
              <a:rPr lang="en-US" sz="1400" dirty="0">
                <a:ea typeface="Calibri" panose="020F0502020204030204" pitchFamily="34" charset="0"/>
              </a:rPr>
              <a:t>Adapted the learning object without competition in natural mode, </a:t>
            </a:r>
            <a:r>
              <a:rPr lang="en-US" sz="1400" b="1" dirty="0">
                <a:ea typeface="Calibri" panose="020F0502020204030204" pitchFamily="34" charset="0"/>
              </a:rPr>
              <a:t>Vi</a:t>
            </a:r>
            <a:r>
              <a:rPr lang="en-US" sz="1400" dirty="0">
                <a:ea typeface="Calibri" panose="020F0502020204030204" pitchFamily="34" charset="0"/>
              </a:rPr>
              <a:t>sual </a:t>
            </a:r>
            <a:r>
              <a:rPr lang="en-US" sz="1400" b="1" dirty="0">
                <a:ea typeface="Calibri" panose="020F0502020204030204" pitchFamily="34" charset="0"/>
              </a:rPr>
              <a:t>C</a:t>
            </a:r>
            <a:r>
              <a:rPr lang="en-US" sz="1400" dirty="0">
                <a:ea typeface="Calibri" panose="020F0502020204030204" pitchFamily="34" charset="0"/>
              </a:rPr>
              <a:t>ortex </a:t>
            </a:r>
            <a:r>
              <a:rPr lang="en-US" sz="1400" b="1" dirty="0">
                <a:ea typeface="Calibri" panose="020F0502020204030204" pitchFamily="34" charset="0"/>
              </a:rPr>
              <a:t>F</a:t>
            </a:r>
            <a:r>
              <a:rPr lang="en-US" sz="1400" dirty="0">
                <a:ea typeface="Calibri" panose="020F0502020204030204" pitchFamily="34" charset="0"/>
              </a:rPr>
              <a:t>unction </a:t>
            </a:r>
            <a:r>
              <a:rPr lang="en-US" sz="1400" b="1" dirty="0">
                <a:ea typeface="Calibri" panose="020F0502020204030204" pitchFamily="34" charset="0"/>
              </a:rPr>
              <a:t>A</a:t>
            </a:r>
            <a:r>
              <a:rPr lang="en-US" sz="1400" dirty="0">
                <a:ea typeface="Calibri" panose="020F0502020204030204" pitchFamily="34" charset="0"/>
              </a:rPr>
              <a:t>pproximation  (</a:t>
            </a:r>
            <a:r>
              <a:rPr lang="en-US" sz="1400" dirty="0" err="1">
                <a:ea typeface="Calibri" panose="020F0502020204030204" pitchFamily="34" charset="0"/>
              </a:rPr>
              <a:t>ViCFA</a:t>
            </a:r>
            <a:r>
              <a:rPr lang="en-US" sz="1400" dirty="0">
                <a:ea typeface="Calibri" panose="020F0502020204030204" pitchFamily="34" charset="0"/>
              </a:rPr>
              <a:t>) is initiated and  developed to achieve:</a:t>
            </a:r>
          </a:p>
          <a:p>
            <a:pPr marL="285750" indent="-285750">
              <a:buFont typeface="Arial" panose="020B0604020202020204" pitchFamily="34" charset="0"/>
              <a:buChar char="•"/>
            </a:pPr>
            <a:r>
              <a:rPr lang="en-US" sz="1400" dirty="0"/>
              <a:t>Fast learning</a:t>
            </a:r>
          </a:p>
          <a:p>
            <a:pPr marL="285750" indent="-285750">
              <a:buFont typeface="Arial" panose="020B0604020202020204" pitchFamily="34" charset="0"/>
              <a:buChar char="•"/>
            </a:pPr>
            <a:r>
              <a:rPr lang="en-US" sz="1400" dirty="0"/>
              <a:t>Sequential Learning as data available—No redo learning</a:t>
            </a:r>
          </a:p>
          <a:p>
            <a:pPr marL="285750" indent="-285750">
              <a:buFont typeface="Arial" panose="020B0604020202020204" pitchFamily="34" charset="0"/>
              <a:buChar char="•"/>
            </a:pPr>
            <a:r>
              <a:rPr lang="en-US" sz="1400" dirty="0"/>
              <a:t>No constraints in sample data</a:t>
            </a:r>
          </a:p>
          <a:p>
            <a:pPr marL="285750" indent="-285750">
              <a:buFont typeface="Arial" panose="020B0604020202020204" pitchFamily="34" charset="0"/>
              <a:buChar char="•"/>
            </a:pPr>
            <a:r>
              <a:rPr lang="en-US" sz="1400" dirty="0"/>
              <a:t>Universal optimal architecture </a:t>
            </a:r>
          </a:p>
          <a:p>
            <a:pPr marL="285750" indent="-285750">
              <a:buFont typeface="Arial" panose="020B0604020202020204" pitchFamily="34" charset="0"/>
              <a:buChar char="•"/>
            </a:pPr>
            <a:r>
              <a:rPr lang="en-US" sz="1400" dirty="0"/>
              <a:t>Autonomy</a:t>
            </a:r>
          </a:p>
          <a:p>
            <a:pPr marL="285750" indent="-285750">
              <a:buFont typeface="Arial" panose="020B0604020202020204" pitchFamily="34" charset="0"/>
              <a:buChar char="•"/>
            </a:pPr>
            <a:endParaRPr lang="en-US" sz="1400" dirty="0"/>
          </a:p>
          <a:p>
            <a:r>
              <a:rPr lang="en-US" sz="1400" dirty="0"/>
              <a:t>Basic Benchmarks are validated and advanced in fast, on-line, and autonomous learning, to meet the intelligence at the edge processing.</a:t>
            </a:r>
            <a:endParaRPr lang="en-US" dirty="0">
              <a:latin typeface="Times New Roman" panose="02020603050405020304" pitchFamily="18" charset="0"/>
            </a:endParaRPr>
          </a:p>
          <a:p>
            <a:endParaRPr lang="en-US" dirty="0">
              <a:latin typeface="Times New Roman" panose="02020603050405020304" pitchFamily="18" charset="0"/>
            </a:endParaRPr>
          </a:p>
        </p:txBody>
      </p:sp>
      <p:sp>
        <p:nvSpPr>
          <p:cNvPr id="8" name="TextBox 7">
            <a:extLst>
              <a:ext uri="{FF2B5EF4-FFF2-40B4-BE49-F238E27FC236}">
                <a16:creationId xmlns:a16="http://schemas.microsoft.com/office/drawing/2014/main" id="{22DCB2AC-BD82-C713-4D5B-38FE36662262}"/>
              </a:ext>
            </a:extLst>
          </p:cNvPr>
          <p:cNvSpPr txBox="1"/>
          <p:nvPr/>
        </p:nvSpPr>
        <p:spPr>
          <a:xfrm>
            <a:off x="914400" y="5526944"/>
            <a:ext cx="10594109" cy="1015663"/>
          </a:xfrm>
          <a:prstGeom prst="rect">
            <a:avLst/>
          </a:prstGeom>
          <a:noFill/>
        </p:spPr>
        <p:txBody>
          <a:bodyPr wrap="square" rtlCol="0">
            <a:spAutoFit/>
          </a:bodyPr>
          <a:lstStyle/>
          <a:p>
            <a:pPr algn="ctr"/>
            <a:r>
              <a:rPr lang="en-US" sz="2000" b="1" dirty="0"/>
              <a:t>The brain-like Intelligent System (BIS) combination of software and hardware will provide unique advantages in technology for machine intelligence, perception and cognition, especially for handheld and edge computing applications.</a:t>
            </a:r>
          </a:p>
        </p:txBody>
      </p:sp>
      <p:sp>
        <p:nvSpPr>
          <p:cNvPr id="9" name="TextBox 8">
            <a:extLst>
              <a:ext uri="{FF2B5EF4-FFF2-40B4-BE49-F238E27FC236}">
                <a16:creationId xmlns:a16="http://schemas.microsoft.com/office/drawing/2014/main" id="{28BCF72A-BC93-D787-72C0-5A7598495F2A}"/>
              </a:ext>
            </a:extLst>
          </p:cNvPr>
          <p:cNvSpPr txBox="1"/>
          <p:nvPr/>
        </p:nvSpPr>
        <p:spPr>
          <a:xfrm>
            <a:off x="726335" y="4747491"/>
            <a:ext cx="2542299" cy="646331"/>
          </a:xfrm>
          <a:prstGeom prst="rect">
            <a:avLst/>
          </a:prstGeom>
          <a:noFill/>
          <a:ln w="25400">
            <a:solidFill>
              <a:schemeClr val="accent1"/>
            </a:solidFill>
          </a:ln>
        </p:spPr>
        <p:txBody>
          <a:bodyPr wrap="square" rtlCol="0">
            <a:spAutoFit/>
          </a:bodyPr>
          <a:lstStyle/>
          <a:p>
            <a:r>
              <a:rPr lang="en-US" b="1" dirty="0"/>
              <a:t>2 Pending patent</a:t>
            </a:r>
          </a:p>
          <a:p>
            <a:r>
              <a:rPr lang="en-US" b="1" dirty="0"/>
              <a:t>International patent</a:t>
            </a:r>
          </a:p>
        </p:txBody>
      </p:sp>
      <p:sp>
        <p:nvSpPr>
          <p:cNvPr id="10" name="TextBox 9">
            <a:extLst>
              <a:ext uri="{FF2B5EF4-FFF2-40B4-BE49-F238E27FC236}">
                <a16:creationId xmlns:a16="http://schemas.microsoft.com/office/drawing/2014/main" id="{5244050F-5A07-DAE9-A331-6CC4220939B5}"/>
              </a:ext>
            </a:extLst>
          </p:cNvPr>
          <p:cNvSpPr txBox="1"/>
          <p:nvPr/>
        </p:nvSpPr>
        <p:spPr>
          <a:xfrm>
            <a:off x="6423354" y="3429000"/>
            <a:ext cx="1168937" cy="646331"/>
          </a:xfrm>
          <a:prstGeom prst="rect">
            <a:avLst/>
          </a:prstGeom>
          <a:noFill/>
          <a:ln w="25400">
            <a:solidFill>
              <a:schemeClr val="accent1"/>
            </a:solidFill>
          </a:ln>
        </p:spPr>
        <p:txBody>
          <a:bodyPr wrap="square" rtlCol="0">
            <a:spAutoFit/>
          </a:bodyPr>
          <a:lstStyle/>
          <a:p>
            <a:r>
              <a:rPr lang="en-US" b="1" dirty="0"/>
              <a:t>3 US patents </a:t>
            </a:r>
          </a:p>
        </p:txBody>
      </p:sp>
      <p:sp>
        <p:nvSpPr>
          <p:cNvPr id="11" name="TextBox 10">
            <a:extLst>
              <a:ext uri="{FF2B5EF4-FFF2-40B4-BE49-F238E27FC236}">
                <a16:creationId xmlns:a16="http://schemas.microsoft.com/office/drawing/2014/main" id="{E4400906-D846-C557-382B-2C1ED875E4A7}"/>
              </a:ext>
            </a:extLst>
          </p:cNvPr>
          <p:cNvSpPr txBox="1"/>
          <p:nvPr/>
        </p:nvSpPr>
        <p:spPr>
          <a:xfrm>
            <a:off x="9560650" y="4723278"/>
            <a:ext cx="1502414" cy="369332"/>
          </a:xfrm>
          <a:prstGeom prst="rect">
            <a:avLst/>
          </a:prstGeom>
          <a:noFill/>
          <a:ln w="25400">
            <a:solidFill>
              <a:schemeClr val="accent1"/>
            </a:solidFill>
          </a:ln>
        </p:spPr>
        <p:txBody>
          <a:bodyPr wrap="square" rtlCol="0">
            <a:spAutoFit/>
          </a:bodyPr>
          <a:lstStyle/>
          <a:p>
            <a:r>
              <a:rPr lang="en-US" b="1" dirty="0"/>
              <a:t>2 US Patents</a:t>
            </a:r>
          </a:p>
        </p:txBody>
      </p:sp>
      <p:sp>
        <p:nvSpPr>
          <p:cNvPr id="12" name="TextBox 11">
            <a:extLst>
              <a:ext uri="{FF2B5EF4-FFF2-40B4-BE49-F238E27FC236}">
                <a16:creationId xmlns:a16="http://schemas.microsoft.com/office/drawing/2014/main" id="{BBCD454C-91EF-75D2-A238-D2C917EF5E7D}"/>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42287293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89FFA-E842-EA7A-C6DC-4E3E241DB376}"/>
              </a:ext>
            </a:extLst>
          </p:cNvPr>
          <p:cNvSpPr>
            <a:spLocks noGrp="1"/>
          </p:cNvSpPr>
          <p:nvPr>
            <p:ph type="title"/>
          </p:nvPr>
        </p:nvSpPr>
        <p:spPr>
          <a:xfrm>
            <a:off x="1141409" y="118897"/>
            <a:ext cx="10444133" cy="1778914"/>
          </a:xfrm>
        </p:spPr>
        <p:txBody>
          <a:bodyPr>
            <a:normAutofit fontScale="90000"/>
          </a:bodyPr>
          <a:lstStyle/>
          <a:p>
            <a:r>
              <a:rPr lang="en-US" b="1" dirty="0">
                <a:solidFill>
                  <a:srgbClr val="002060"/>
                </a:solidFill>
              </a:rPr>
              <a:t>AIE DARPA IP2 Program Results (Phase I and II)</a:t>
            </a:r>
            <a:br>
              <a:rPr lang="en-US" b="1" dirty="0">
                <a:solidFill>
                  <a:srgbClr val="002060"/>
                </a:solidFill>
              </a:rPr>
            </a:br>
            <a:r>
              <a:rPr lang="en-US" sz="1800" b="1" dirty="0">
                <a:solidFill>
                  <a:srgbClr val="002060"/>
                </a:solidFill>
              </a:rPr>
              <a:t>AIE is ai exploration program in third wave (while Deep Learning is a second wave) in Defense advanced research program agency (DARPA)-the revolutionary research program in us</a:t>
            </a:r>
          </a:p>
        </p:txBody>
      </p:sp>
      <p:pic>
        <p:nvPicPr>
          <p:cNvPr id="10" name="Content Placeholder 9" descr="A screenshot of a video game&#10;&#10;Description automatically generated with medium confidence">
            <a:extLst>
              <a:ext uri="{FF2B5EF4-FFF2-40B4-BE49-F238E27FC236}">
                <a16:creationId xmlns:a16="http://schemas.microsoft.com/office/drawing/2014/main" id="{3DFFA908-B534-5482-2069-0DE454C5DB7C}"/>
              </a:ext>
            </a:extLst>
          </p:cNvPr>
          <p:cNvPicPr>
            <a:picLocks noGrp="1" noChangeAspect="1"/>
          </p:cNvPicPr>
          <p:nvPr>
            <p:ph sz="half" idx="1"/>
          </p:nvPr>
        </p:nvPicPr>
        <p:blipFill>
          <a:blip r:embed="rId2"/>
          <a:stretch>
            <a:fillRect/>
          </a:stretch>
        </p:blipFill>
        <p:spPr>
          <a:xfrm>
            <a:off x="333120" y="2210726"/>
            <a:ext cx="5908091" cy="2436548"/>
          </a:xfrm>
        </p:spPr>
      </p:pic>
      <p:sp>
        <p:nvSpPr>
          <p:cNvPr id="13" name="TextBox 12">
            <a:extLst>
              <a:ext uri="{FF2B5EF4-FFF2-40B4-BE49-F238E27FC236}">
                <a16:creationId xmlns:a16="http://schemas.microsoft.com/office/drawing/2014/main" id="{916E61A0-EAD1-C649-014D-E36A89F43916}"/>
              </a:ext>
            </a:extLst>
          </p:cNvPr>
          <p:cNvSpPr txBox="1"/>
          <p:nvPr/>
        </p:nvSpPr>
        <p:spPr>
          <a:xfrm>
            <a:off x="6530177" y="2344710"/>
            <a:ext cx="4875213" cy="2585323"/>
          </a:xfrm>
          <a:prstGeom prst="rect">
            <a:avLst/>
          </a:prstGeom>
          <a:noFill/>
        </p:spPr>
        <p:txBody>
          <a:bodyPr wrap="square" rtlCol="0">
            <a:spAutoFit/>
          </a:bodyPr>
          <a:lstStyle/>
          <a:p>
            <a:r>
              <a:rPr lang="en-US" dirty="0"/>
              <a:t>Sparse sensor using ADC-extended visual pathway (</a:t>
            </a:r>
            <a:r>
              <a:rPr lang="en-US" dirty="0" err="1"/>
              <a:t>EViP</a:t>
            </a:r>
            <a:r>
              <a:rPr lang="en-US" dirty="0"/>
              <a:t>)* patented by ADC, to provide sufficient information as equivalent to full color sensor, to harvest low power consumption and fast computation due to much less data (60x reduction).</a:t>
            </a:r>
          </a:p>
          <a:p>
            <a:endParaRPr lang="en-US" dirty="0"/>
          </a:p>
          <a:p>
            <a:r>
              <a:rPr lang="en-US" dirty="0"/>
              <a:t>Who cares?</a:t>
            </a:r>
          </a:p>
          <a:p>
            <a:r>
              <a:rPr lang="en-US" dirty="0"/>
              <a:t>Drone, Edge system, space commercial and military applications.</a:t>
            </a:r>
          </a:p>
        </p:txBody>
      </p:sp>
      <p:sp>
        <p:nvSpPr>
          <p:cNvPr id="20" name="TextBox 19">
            <a:extLst>
              <a:ext uri="{FF2B5EF4-FFF2-40B4-BE49-F238E27FC236}">
                <a16:creationId xmlns:a16="http://schemas.microsoft.com/office/drawing/2014/main" id="{8632E03B-B8BC-6975-BE4E-505E72D5682B}"/>
              </a:ext>
            </a:extLst>
          </p:cNvPr>
          <p:cNvSpPr txBox="1"/>
          <p:nvPr/>
        </p:nvSpPr>
        <p:spPr>
          <a:xfrm>
            <a:off x="388620" y="5997235"/>
            <a:ext cx="11099305" cy="369332"/>
          </a:xfrm>
          <a:prstGeom prst="rect">
            <a:avLst/>
          </a:prstGeom>
          <a:noFill/>
        </p:spPr>
        <p:txBody>
          <a:bodyPr wrap="square" rtlCol="0">
            <a:spAutoFit/>
          </a:bodyPr>
          <a:lstStyle/>
          <a:p>
            <a:r>
              <a:rPr lang="en-US" sz="900" dirty="0"/>
              <a:t>* Tuan A. Duong, Vu A. Duong and Allen R. </a:t>
            </a:r>
            <a:r>
              <a:rPr lang="en-US" sz="900" dirty="0" err="1"/>
              <a:t>Stubberud</a:t>
            </a:r>
            <a:r>
              <a:rPr lang="en-US" sz="900" dirty="0"/>
              <a:t>, “Shape and Color Features for Object Recognition Search,” Handbook of Pattern Recognition and Computer Vision, Chap. 1.5, Ed. C.H. Chen, 4th Edition by World Scientific Publishing Co. Pte. Ltd, Jan 2010.</a:t>
            </a:r>
          </a:p>
        </p:txBody>
      </p:sp>
      <p:sp>
        <p:nvSpPr>
          <p:cNvPr id="3" name="TextBox 2">
            <a:extLst>
              <a:ext uri="{FF2B5EF4-FFF2-40B4-BE49-F238E27FC236}">
                <a16:creationId xmlns:a16="http://schemas.microsoft.com/office/drawing/2014/main" id="{5AC9EA94-AB1A-E8B4-E03E-167BA1421966}"/>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26936940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17E96-4E47-A1A9-D3FD-34B9B2FC0266}"/>
              </a:ext>
            </a:extLst>
          </p:cNvPr>
          <p:cNvSpPr>
            <a:spLocks noGrp="1"/>
          </p:cNvSpPr>
          <p:nvPr>
            <p:ph type="title"/>
          </p:nvPr>
        </p:nvSpPr>
        <p:spPr>
          <a:xfrm>
            <a:off x="1141412" y="197964"/>
            <a:ext cx="10288587" cy="942680"/>
          </a:xfrm>
        </p:spPr>
        <p:txBody>
          <a:bodyPr>
            <a:normAutofit fontScale="90000"/>
          </a:bodyPr>
          <a:lstStyle/>
          <a:p>
            <a:pPr algn="ctr"/>
            <a:r>
              <a:rPr lang="en-US" b="1" u="sng" dirty="0">
                <a:solidFill>
                  <a:srgbClr val="002060"/>
                </a:solidFill>
              </a:rPr>
              <a:t>H</a:t>
            </a:r>
            <a:r>
              <a:rPr lang="en-US" b="1" dirty="0">
                <a:solidFill>
                  <a:srgbClr val="002060"/>
                </a:solidFill>
              </a:rPr>
              <a:t>ybrid In-memory </a:t>
            </a:r>
            <a:r>
              <a:rPr lang="en-US" b="1" u="sng" dirty="0">
                <a:solidFill>
                  <a:srgbClr val="002060"/>
                </a:solidFill>
              </a:rPr>
              <a:t>P</a:t>
            </a:r>
            <a:r>
              <a:rPr lang="en-US" b="1" dirty="0">
                <a:solidFill>
                  <a:srgbClr val="002060"/>
                </a:solidFill>
              </a:rPr>
              <a:t>rocessing </a:t>
            </a:r>
            <a:r>
              <a:rPr lang="en-US" b="1" u="sng" dirty="0">
                <a:solidFill>
                  <a:srgbClr val="002060"/>
                </a:solidFill>
              </a:rPr>
              <a:t>U</a:t>
            </a:r>
            <a:r>
              <a:rPr lang="en-US" b="1" dirty="0">
                <a:solidFill>
                  <a:srgbClr val="002060"/>
                </a:solidFill>
              </a:rPr>
              <a:t>nit (HPU)—opportunity </a:t>
            </a:r>
          </a:p>
        </p:txBody>
      </p:sp>
      <p:sp>
        <p:nvSpPr>
          <p:cNvPr id="3" name="Content Placeholder 2">
            <a:extLst>
              <a:ext uri="{FF2B5EF4-FFF2-40B4-BE49-F238E27FC236}">
                <a16:creationId xmlns:a16="http://schemas.microsoft.com/office/drawing/2014/main" id="{87CD9D0A-A0FE-5CFD-8B8E-76E174319B04}"/>
              </a:ext>
            </a:extLst>
          </p:cNvPr>
          <p:cNvSpPr>
            <a:spLocks noGrp="1"/>
          </p:cNvSpPr>
          <p:nvPr>
            <p:ph sz="half" idx="1"/>
          </p:nvPr>
        </p:nvSpPr>
        <p:spPr>
          <a:xfrm>
            <a:off x="421634" y="1300899"/>
            <a:ext cx="5265655" cy="4490301"/>
          </a:xfrm>
        </p:spPr>
        <p:txBody>
          <a:bodyPr>
            <a:normAutofit lnSpcReduction="10000"/>
          </a:bodyPr>
          <a:lstStyle/>
          <a:p>
            <a:r>
              <a:rPr lang="en-US" dirty="0"/>
              <a:t>Define the AI hardware market with the innovative approach.</a:t>
            </a:r>
          </a:p>
          <a:p>
            <a:r>
              <a:rPr lang="en-US" dirty="0"/>
              <a:t>Set a cornerstone in the AI landscape in the future, specially for edge and space applications. </a:t>
            </a:r>
          </a:p>
          <a:p>
            <a:r>
              <a:rPr lang="en-US" dirty="0"/>
              <a:t>Open the door for self-training data generation and self-learning for exploratory mission in space with ADC software approach.</a:t>
            </a:r>
          </a:p>
          <a:p>
            <a:endParaRPr lang="en-US" dirty="0"/>
          </a:p>
        </p:txBody>
      </p:sp>
      <p:sp>
        <p:nvSpPr>
          <p:cNvPr id="4" name="Content Placeholder 3">
            <a:extLst>
              <a:ext uri="{FF2B5EF4-FFF2-40B4-BE49-F238E27FC236}">
                <a16:creationId xmlns:a16="http://schemas.microsoft.com/office/drawing/2014/main" id="{23C71207-BB18-D001-4DC8-A33CED9D29F1}"/>
              </a:ext>
            </a:extLst>
          </p:cNvPr>
          <p:cNvSpPr>
            <a:spLocks noGrp="1"/>
          </p:cNvSpPr>
          <p:nvPr>
            <p:ph sz="half" idx="2"/>
          </p:nvPr>
        </p:nvSpPr>
        <p:spPr>
          <a:xfrm>
            <a:off x="5883564" y="1300899"/>
            <a:ext cx="6216072" cy="4490301"/>
          </a:xfrm>
        </p:spPr>
        <p:txBody>
          <a:bodyPr>
            <a:normAutofit lnSpcReduction="10000"/>
          </a:bodyPr>
          <a:lstStyle/>
          <a:p>
            <a:pPr marL="0" indent="0">
              <a:buNone/>
            </a:pPr>
            <a:r>
              <a:rPr lang="en-US" sz="2400" dirty="0"/>
              <a:t>Nvidia is dominating in AI GPU processors, but the technology is drawback by using Von Neumann architecture and digital information.  </a:t>
            </a:r>
          </a:p>
          <a:p>
            <a:pPr marL="0" indent="0">
              <a:buNone/>
            </a:pPr>
            <a:r>
              <a:rPr lang="en-US" sz="2400" dirty="0"/>
              <a:t>This opens a new direction for in-memory computing (DARPA is heading now) and a hybrid approach. </a:t>
            </a:r>
          </a:p>
          <a:p>
            <a:pPr marL="0" indent="0">
              <a:buNone/>
            </a:pPr>
            <a:r>
              <a:rPr lang="en-US" sz="2400" dirty="0"/>
              <a:t>Dr. Duong has been working on this approach* for over 30 years, and we flew a learning device in space to adapt to the radiation environment in STRV-B in 1994.  He holds the key technologies in hardware and software.</a:t>
            </a:r>
          </a:p>
        </p:txBody>
      </p:sp>
      <p:sp>
        <p:nvSpPr>
          <p:cNvPr id="5" name="TextBox 4">
            <a:extLst>
              <a:ext uri="{FF2B5EF4-FFF2-40B4-BE49-F238E27FC236}">
                <a16:creationId xmlns:a16="http://schemas.microsoft.com/office/drawing/2014/main" id="{769D11A7-0DCD-5C08-F395-B29A8A71A133}"/>
              </a:ext>
            </a:extLst>
          </p:cNvPr>
          <p:cNvSpPr txBox="1"/>
          <p:nvPr/>
        </p:nvSpPr>
        <p:spPr>
          <a:xfrm>
            <a:off x="1018093" y="5951455"/>
            <a:ext cx="10671143" cy="507831"/>
          </a:xfrm>
          <a:prstGeom prst="rect">
            <a:avLst/>
          </a:prstGeom>
          <a:noFill/>
        </p:spPr>
        <p:txBody>
          <a:bodyPr wrap="square" rtlCol="0">
            <a:spAutoFit/>
          </a:bodyPr>
          <a:lstStyle/>
          <a:p>
            <a:r>
              <a:rPr lang="en-US" sz="900" dirty="0"/>
              <a:t>* Tuan A. Duong, S. </a:t>
            </a:r>
            <a:r>
              <a:rPr lang="en-US" sz="900" dirty="0" err="1"/>
              <a:t>Kemeny</a:t>
            </a:r>
            <a:r>
              <a:rPr lang="en-US" sz="900" dirty="0"/>
              <a:t>, T. Daud, A. </a:t>
            </a:r>
            <a:r>
              <a:rPr lang="en-US" sz="900" dirty="0" err="1"/>
              <a:t>Thakoor</a:t>
            </a:r>
            <a:r>
              <a:rPr lang="en-US" sz="900" dirty="0"/>
              <a:t>, C. Saunders, and J. Carson, “Analog 3-D Neuro-processor for Fast Frame Focal Plane Image Processing,” The Industrial Electronics Handbook, Chap. 73, Ed.-In-Chief J. David Irwin, CRC PRESS, 1997.</a:t>
            </a:r>
          </a:p>
          <a:p>
            <a:r>
              <a:rPr lang="en-US" sz="900" dirty="0"/>
              <a:t>* Tuan A. Duong, S.P. Eberhardt, T. Daud, and A. </a:t>
            </a:r>
            <a:r>
              <a:rPr lang="en-US" sz="900" dirty="0" err="1"/>
              <a:t>Thakoor</a:t>
            </a:r>
            <a:r>
              <a:rPr lang="en-US" sz="900" dirty="0"/>
              <a:t>, “Learning in neural networks: VLSI implementation strategies,” In: Fuzzy logic and Neural Network Handbook, Chap. 27, Ed: C.H. Chen, McGraw-Hill, 1996.</a:t>
            </a:r>
          </a:p>
        </p:txBody>
      </p:sp>
      <p:sp>
        <p:nvSpPr>
          <p:cNvPr id="6" name="TextBox 5">
            <a:extLst>
              <a:ext uri="{FF2B5EF4-FFF2-40B4-BE49-F238E27FC236}">
                <a16:creationId xmlns:a16="http://schemas.microsoft.com/office/drawing/2014/main" id="{36C8043B-C93E-E7DB-AEF6-EE16613A900C}"/>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2026Adaptive Computation. All Rights Reserved.</a:t>
            </a:r>
          </a:p>
        </p:txBody>
      </p:sp>
    </p:spTree>
    <p:extLst>
      <p:ext uri="{BB962C8B-B14F-4D97-AF65-F5344CB8AC3E}">
        <p14:creationId xmlns:p14="http://schemas.microsoft.com/office/powerpoint/2010/main" val="778673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7AF91-8498-DAAD-4998-E85928993FDD}"/>
              </a:ext>
            </a:extLst>
          </p:cNvPr>
          <p:cNvSpPr>
            <a:spLocks noGrp="1"/>
          </p:cNvSpPr>
          <p:nvPr>
            <p:ph type="title"/>
          </p:nvPr>
        </p:nvSpPr>
        <p:spPr>
          <a:xfrm>
            <a:off x="1219201" y="61427"/>
            <a:ext cx="9905998" cy="1478570"/>
          </a:xfrm>
        </p:spPr>
        <p:txBody>
          <a:bodyPr/>
          <a:lstStyle/>
          <a:p>
            <a:r>
              <a:rPr kumimoji="0" lang="en-US" sz="3600" b="1" i="0" u="none" strike="noStrike" kern="1200" cap="all" spc="0" normalizeH="0" baseline="0" noProof="0" dirty="0">
                <a:ln>
                  <a:noFill/>
                </a:ln>
                <a:solidFill>
                  <a:srgbClr val="002060"/>
                </a:solidFill>
                <a:effectLst/>
                <a:uLnTx/>
                <a:uFillTx/>
                <a:latin typeface="Tw Cen MT" panose="020B0602020104020603"/>
                <a:ea typeface="+mj-ea"/>
                <a:cs typeface="+mj-cs"/>
              </a:rPr>
              <a:t>Competitive Landscape in SENSORY DATA</a:t>
            </a:r>
            <a:endParaRPr lang="en-US" dirty="0">
              <a:solidFill>
                <a:srgbClr val="002060"/>
              </a:solidFill>
            </a:endParaRPr>
          </a:p>
        </p:txBody>
      </p:sp>
      <p:sp>
        <p:nvSpPr>
          <p:cNvPr id="3" name="Content Placeholder 2">
            <a:extLst>
              <a:ext uri="{FF2B5EF4-FFF2-40B4-BE49-F238E27FC236}">
                <a16:creationId xmlns:a16="http://schemas.microsoft.com/office/drawing/2014/main" id="{52113CF2-10BF-9FF4-2DD7-9B24598020F6}"/>
              </a:ext>
            </a:extLst>
          </p:cNvPr>
          <p:cNvSpPr>
            <a:spLocks noGrp="1"/>
          </p:cNvSpPr>
          <p:nvPr>
            <p:ph sz="half" idx="1"/>
          </p:nvPr>
        </p:nvSpPr>
        <p:spPr>
          <a:xfrm>
            <a:off x="1311092" y="1539997"/>
            <a:ext cx="4878389" cy="1634357"/>
          </a:xfrm>
        </p:spPr>
        <p:txBody>
          <a:bodyPr/>
          <a:lstStyle/>
          <a:p>
            <a:pPr marL="0" indent="0">
              <a:buNone/>
            </a:pPr>
            <a:r>
              <a:rPr lang="en-US" dirty="0"/>
              <a:t>ADC proved that sparse data using </a:t>
            </a:r>
            <a:r>
              <a:rPr lang="en-US" dirty="0" err="1"/>
              <a:t>EViP</a:t>
            </a:r>
            <a:r>
              <a:rPr lang="en-US" dirty="0"/>
              <a:t> which is reduced 60x intensity data is equivalent full resolution </a:t>
            </a:r>
          </a:p>
        </p:txBody>
      </p:sp>
      <p:sp>
        <p:nvSpPr>
          <p:cNvPr id="4" name="Content Placeholder 3">
            <a:extLst>
              <a:ext uri="{FF2B5EF4-FFF2-40B4-BE49-F238E27FC236}">
                <a16:creationId xmlns:a16="http://schemas.microsoft.com/office/drawing/2014/main" id="{814ACFE9-2B5D-D061-4382-94DDC9B92B95}"/>
              </a:ext>
            </a:extLst>
          </p:cNvPr>
          <p:cNvSpPr>
            <a:spLocks noGrp="1"/>
          </p:cNvSpPr>
          <p:nvPr>
            <p:ph sz="half" idx="2"/>
          </p:nvPr>
        </p:nvSpPr>
        <p:spPr>
          <a:xfrm>
            <a:off x="6341882" y="1539997"/>
            <a:ext cx="4875211" cy="1398687"/>
          </a:xfrm>
        </p:spPr>
        <p:txBody>
          <a:bodyPr/>
          <a:lstStyle/>
          <a:p>
            <a:pPr marL="0" indent="0">
              <a:buNone/>
            </a:pPr>
            <a:r>
              <a:rPr lang="en-US" dirty="0"/>
              <a:t>Current Practice</a:t>
            </a:r>
          </a:p>
          <a:p>
            <a:pPr marL="0" indent="0">
              <a:buNone/>
            </a:pPr>
            <a:r>
              <a:rPr lang="en-US" dirty="0"/>
              <a:t>Full color image is used</a:t>
            </a:r>
          </a:p>
        </p:txBody>
      </p:sp>
      <p:sp>
        <p:nvSpPr>
          <p:cNvPr id="5" name="Arrow: Down 4">
            <a:extLst>
              <a:ext uri="{FF2B5EF4-FFF2-40B4-BE49-F238E27FC236}">
                <a16:creationId xmlns:a16="http://schemas.microsoft.com/office/drawing/2014/main" id="{BBAEA14A-253E-4E22-780B-905FBA367CFC}"/>
              </a:ext>
            </a:extLst>
          </p:cNvPr>
          <p:cNvSpPr/>
          <p:nvPr/>
        </p:nvSpPr>
        <p:spPr>
          <a:xfrm>
            <a:off x="2722792" y="3174354"/>
            <a:ext cx="1234912" cy="37707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Arrow: Down 5">
            <a:extLst>
              <a:ext uri="{FF2B5EF4-FFF2-40B4-BE49-F238E27FC236}">
                <a16:creationId xmlns:a16="http://schemas.microsoft.com/office/drawing/2014/main" id="{C2C208CB-27D3-B035-F729-0A8154E647E6}"/>
              </a:ext>
            </a:extLst>
          </p:cNvPr>
          <p:cNvSpPr/>
          <p:nvPr/>
        </p:nvSpPr>
        <p:spPr>
          <a:xfrm>
            <a:off x="7338750" y="3174354"/>
            <a:ext cx="1234912" cy="377072"/>
          </a:xfrm>
          <a:prstGeom prst="downArrow">
            <a:avLst/>
          </a:prstGeom>
          <a:solidFill>
            <a:srgbClr val="C00000"/>
          </a:solid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C00000"/>
              </a:solidFill>
              <a:highlight>
                <a:srgbClr val="800000"/>
              </a:highlight>
            </a:endParaRPr>
          </a:p>
        </p:txBody>
      </p:sp>
      <p:sp>
        <p:nvSpPr>
          <p:cNvPr id="7" name="TextBox 6">
            <a:extLst>
              <a:ext uri="{FF2B5EF4-FFF2-40B4-BE49-F238E27FC236}">
                <a16:creationId xmlns:a16="http://schemas.microsoft.com/office/drawing/2014/main" id="{03514BFD-F50C-7E80-8519-BD0B44DFE32F}"/>
              </a:ext>
            </a:extLst>
          </p:cNvPr>
          <p:cNvSpPr txBox="1"/>
          <p:nvPr/>
        </p:nvSpPr>
        <p:spPr>
          <a:xfrm>
            <a:off x="1934852" y="3551426"/>
            <a:ext cx="3334731" cy="923330"/>
          </a:xfrm>
          <a:prstGeom prst="rect">
            <a:avLst/>
          </a:prstGeom>
          <a:noFill/>
        </p:spPr>
        <p:txBody>
          <a:bodyPr wrap="square" rtlCol="0">
            <a:spAutoFit/>
          </a:bodyPr>
          <a:lstStyle/>
          <a:p>
            <a:r>
              <a:rPr lang="en-US" dirty="0"/>
              <a:t>Sparse data requires less computation; hence it enables fast and low power requirements</a:t>
            </a:r>
          </a:p>
        </p:txBody>
      </p:sp>
      <p:sp>
        <p:nvSpPr>
          <p:cNvPr id="8" name="TextBox 7">
            <a:extLst>
              <a:ext uri="{FF2B5EF4-FFF2-40B4-BE49-F238E27FC236}">
                <a16:creationId xmlns:a16="http://schemas.microsoft.com/office/drawing/2014/main" id="{F5118610-76A2-6C6B-7862-FB27FEFB975C}"/>
              </a:ext>
            </a:extLst>
          </p:cNvPr>
          <p:cNvSpPr txBox="1"/>
          <p:nvPr/>
        </p:nvSpPr>
        <p:spPr>
          <a:xfrm>
            <a:off x="6708761" y="3551426"/>
            <a:ext cx="3334731" cy="923330"/>
          </a:xfrm>
          <a:prstGeom prst="rect">
            <a:avLst/>
          </a:prstGeom>
          <a:noFill/>
        </p:spPr>
        <p:txBody>
          <a:bodyPr wrap="square" rtlCol="0">
            <a:spAutoFit/>
          </a:bodyPr>
          <a:lstStyle/>
          <a:p>
            <a:r>
              <a:rPr lang="en-US" dirty="0"/>
              <a:t>Abundant data requires more computation to produce slow and power-hungry demands</a:t>
            </a:r>
          </a:p>
        </p:txBody>
      </p:sp>
      <p:sp>
        <p:nvSpPr>
          <p:cNvPr id="9" name="TextBox 8">
            <a:extLst>
              <a:ext uri="{FF2B5EF4-FFF2-40B4-BE49-F238E27FC236}">
                <a16:creationId xmlns:a16="http://schemas.microsoft.com/office/drawing/2014/main" id="{67766B58-4812-0820-5111-6C2122CBF0AE}"/>
              </a:ext>
            </a:extLst>
          </p:cNvPr>
          <p:cNvSpPr txBox="1"/>
          <p:nvPr/>
        </p:nvSpPr>
        <p:spPr>
          <a:xfrm>
            <a:off x="588389" y="5318003"/>
            <a:ext cx="11167621" cy="830997"/>
          </a:xfrm>
          <a:prstGeom prst="rect">
            <a:avLst/>
          </a:prstGeom>
          <a:noFill/>
        </p:spPr>
        <p:txBody>
          <a:bodyPr wrap="square" rtlCol="0">
            <a:spAutoFit/>
          </a:bodyPr>
          <a:lstStyle/>
          <a:p>
            <a:pPr algn="ctr"/>
            <a:r>
              <a:rPr lang="en-US" sz="2400" b="1" dirty="0"/>
              <a:t>ADC brings new technology sparse data using </a:t>
            </a:r>
            <a:r>
              <a:rPr lang="en-US" sz="2400" b="1" dirty="0" err="1"/>
              <a:t>EViP</a:t>
            </a:r>
            <a:r>
              <a:rPr lang="en-US" sz="2400" b="1" dirty="0"/>
              <a:t> to define a new sensory data direction for future use.</a:t>
            </a:r>
          </a:p>
        </p:txBody>
      </p:sp>
      <p:sp>
        <p:nvSpPr>
          <p:cNvPr id="10" name="TextBox 9">
            <a:extLst>
              <a:ext uri="{FF2B5EF4-FFF2-40B4-BE49-F238E27FC236}">
                <a16:creationId xmlns:a16="http://schemas.microsoft.com/office/drawing/2014/main" id="{C9EEC26C-6F0C-7AC4-DCCA-F5A182177431}"/>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3697511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2801" y="152400"/>
            <a:ext cx="10263694" cy="1219200"/>
          </a:xfrm>
        </p:spPr>
        <p:txBody>
          <a:bodyPr>
            <a:normAutofit/>
          </a:bodyPr>
          <a:lstStyle/>
          <a:p>
            <a:pPr algn="ctr"/>
            <a:r>
              <a:rPr lang="en-US" sz="3200" b="1" dirty="0">
                <a:solidFill>
                  <a:srgbClr val="002060"/>
                </a:solidFill>
              </a:rPr>
              <a:t>Human Visual System (</a:t>
            </a:r>
            <a:r>
              <a:rPr lang="en-US" sz="3200" b="1" dirty="0" err="1">
                <a:solidFill>
                  <a:srgbClr val="002060"/>
                </a:solidFill>
              </a:rPr>
              <a:t>HViS</a:t>
            </a:r>
            <a:r>
              <a:rPr lang="en-US" sz="3200" b="1" dirty="0">
                <a:solidFill>
                  <a:srgbClr val="002060"/>
                </a:solidFill>
              </a:rPr>
              <a:t>) vs. Extended Visual Pathway (</a:t>
            </a:r>
            <a:r>
              <a:rPr lang="en-US" sz="3200" b="1" dirty="0" err="1">
                <a:solidFill>
                  <a:srgbClr val="002060"/>
                </a:solidFill>
              </a:rPr>
              <a:t>EViP</a:t>
            </a:r>
            <a:r>
              <a:rPr lang="en-US" sz="3200" b="1" dirty="0">
                <a:solidFill>
                  <a:srgbClr val="002060"/>
                </a:solidFill>
              </a:rPr>
              <a:t>)-HIP</a:t>
            </a:r>
          </a:p>
        </p:txBody>
      </p:sp>
      <p:sp>
        <p:nvSpPr>
          <p:cNvPr id="3" name="Text Placeholder 2"/>
          <p:cNvSpPr>
            <a:spLocks noGrp="1"/>
          </p:cNvSpPr>
          <p:nvPr>
            <p:ph type="body" sz="half" idx="1"/>
          </p:nvPr>
        </p:nvSpPr>
        <p:spPr>
          <a:xfrm>
            <a:off x="329610" y="1244010"/>
            <a:ext cx="5436002" cy="3088144"/>
          </a:xfrm>
        </p:spPr>
        <p:txBody>
          <a:bodyPr>
            <a:normAutofit/>
          </a:bodyPr>
          <a:lstStyle/>
          <a:p>
            <a:r>
              <a:rPr lang="en-US" sz="2100" dirty="0"/>
              <a:t>For a single-sample database, detailed testing has shown that ADC’s </a:t>
            </a:r>
            <a:r>
              <a:rPr lang="en-US" sz="2100" dirty="0" err="1"/>
              <a:t>EViP</a:t>
            </a:r>
            <a:r>
              <a:rPr lang="en-US" sz="2100" dirty="0"/>
              <a:t> system can match human visual system performance (75% correct) in a face recognition task involving a database with 1,000 distractors.  With 10,000 distractors, </a:t>
            </a:r>
            <a:r>
              <a:rPr lang="en-US" sz="2100" b="1" u="sng" dirty="0" err="1"/>
              <a:t>EViP</a:t>
            </a:r>
            <a:r>
              <a:rPr lang="en-US" sz="2100" b="1" u="sng" dirty="0"/>
              <a:t> </a:t>
            </a:r>
            <a:r>
              <a:rPr lang="en-US" sz="2100" b="1" i="1" u="sng" dirty="0"/>
              <a:t>outperforms </a:t>
            </a:r>
            <a:r>
              <a:rPr lang="en-US" sz="2100" b="1" u="sng" dirty="0" err="1"/>
              <a:t>HViS</a:t>
            </a:r>
            <a:r>
              <a:rPr lang="en-US" sz="2100" dirty="0"/>
              <a:t>, providing 66% versus 24% correct recognition in rank 1. However, </a:t>
            </a:r>
            <a:r>
              <a:rPr lang="en-US" sz="2100" dirty="0" err="1"/>
              <a:t>HViS</a:t>
            </a:r>
            <a:r>
              <a:rPr lang="en-US" sz="2100" dirty="0"/>
              <a:t> is still more flexible and versatile to outperform </a:t>
            </a:r>
            <a:r>
              <a:rPr lang="en-US" sz="2100" dirty="0" err="1"/>
              <a:t>EViP</a:t>
            </a:r>
            <a:r>
              <a:rPr lang="en-US" sz="2100" dirty="0"/>
              <a:t> in rank 10. </a:t>
            </a:r>
          </a:p>
          <a:p>
            <a:endParaRPr lang="en-US" dirty="0"/>
          </a:p>
        </p:txBody>
      </p:sp>
      <p:pic>
        <p:nvPicPr>
          <p:cNvPr id="6" name="Content Placeholder 5" descr="cb8a656969d54fd1c50ff3a8b3bbc439.jpg"/>
          <p:cNvPicPr>
            <a:picLocks noGrp="1" noChangeAspect="1"/>
          </p:cNvPicPr>
          <p:nvPr>
            <p:ph sz="quarter" idx="2"/>
          </p:nvPr>
        </p:nvPicPr>
        <p:blipFill>
          <a:blip r:embed="rId2" cstate="print"/>
          <a:stretch>
            <a:fillRect/>
          </a:stretch>
        </p:blipFill>
        <p:spPr>
          <a:xfrm>
            <a:off x="6334453" y="1361283"/>
            <a:ext cx="3784979" cy="1981200"/>
          </a:xfrm>
        </p:spPr>
      </p:pic>
      <p:graphicFrame>
        <p:nvGraphicFramePr>
          <p:cNvPr id="8" name="Content Placeholder 7"/>
          <p:cNvGraphicFramePr>
            <a:graphicFrameLocks noGrp="1"/>
          </p:cNvGraphicFramePr>
          <p:nvPr>
            <p:ph sz="quarter" idx="3"/>
            <p:extLst>
              <p:ext uri="{D42A27DB-BD31-4B8C-83A1-F6EECF244321}">
                <p14:modId xmlns:p14="http://schemas.microsoft.com/office/powerpoint/2010/main" val="1215548732"/>
              </p:ext>
            </p:extLst>
          </p:nvPr>
        </p:nvGraphicFramePr>
        <p:xfrm>
          <a:off x="6268273" y="3364592"/>
          <a:ext cx="4038602" cy="1656080"/>
        </p:xfrm>
        <a:graphic>
          <a:graphicData uri="http://schemas.openxmlformats.org/drawingml/2006/table">
            <a:tbl>
              <a:tblPr firstRow="1" bandRow="1">
                <a:tableStyleId>{5C22544A-7EE6-4342-B048-85BDC9FD1C3A}</a:tableStyleId>
              </a:tblPr>
              <a:tblGrid>
                <a:gridCol w="1322990">
                  <a:extLst>
                    <a:ext uri="{9D8B030D-6E8A-4147-A177-3AD203B41FA5}">
                      <a16:colId xmlns:a16="http://schemas.microsoft.com/office/drawing/2014/main" val="20000"/>
                    </a:ext>
                  </a:extLst>
                </a:gridCol>
                <a:gridCol w="886811">
                  <a:extLst>
                    <a:ext uri="{9D8B030D-6E8A-4147-A177-3AD203B41FA5}">
                      <a16:colId xmlns:a16="http://schemas.microsoft.com/office/drawing/2014/main" val="20001"/>
                    </a:ext>
                  </a:extLst>
                </a:gridCol>
                <a:gridCol w="838200">
                  <a:extLst>
                    <a:ext uri="{9D8B030D-6E8A-4147-A177-3AD203B41FA5}">
                      <a16:colId xmlns:a16="http://schemas.microsoft.com/office/drawing/2014/main" val="20002"/>
                    </a:ext>
                  </a:extLst>
                </a:gridCol>
                <a:gridCol w="990601">
                  <a:extLst>
                    <a:ext uri="{9D8B030D-6E8A-4147-A177-3AD203B41FA5}">
                      <a16:colId xmlns:a16="http://schemas.microsoft.com/office/drawing/2014/main" val="20003"/>
                    </a:ext>
                  </a:extLst>
                </a:gridCol>
              </a:tblGrid>
              <a:tr h="772012">
                <a:tc>
                  <a:txBody>
                    <a:bodyPr/>
                    <a:lstStyle/>
                    <a:p>
                      <a:r>
                        <a:rPr lang="en-US" dirty="0" err="1"/>
                        <a:t>Distractors</a:t>
                      </a:r>
                      <a:endParaRPr lang="en-US" dirty="0"/>
                    </a:p>
                  </a:txBody>
                  <a:tcPr/>
                </a:tc>
                <a:tc>
                  <a:txBody>
                    <a:bodyPr/>
                    <a:lstStyle/>
                    <a:p>
                      <a:r>
                        <a:rPr lang="en-US" baseline="0" dirty="0"/>
                        <a:t> 1K-Rank1</a:t>
                      </a:r>
                      <a:endParaRPr lang="en-US" dirty="0"/>
                    </a:p>
                  </a:txBody>
                  <a:tcPr/>
                </a:tc>
                <a:tc>
                  <a:txBody>
                    <a:bodyPr/>
                    <a:lstStyle/>
                    <a:p>
                      <a:r>
                        <a:rPr lang="en-US" dirty="0"/>
                        <a:t>10K-Rank1</a:t>
                      </a:r>
                    </a:p>
                  </a:txBody>
                  <a:tcPr/>
                </a:tc>
                <a:tc>
                  <a:txBody>
                    <a:bodyPr/>
                    <a:lstStyle/>
                    <a:p>
                      <a:r>
                        <a:rPr lang="en-US" dirty="0"/>
                        <a:t>10k-Rank 10</a:t>
                      </a:r>
                    </a:p>
                  </a:txBody>
                  <a:tcPr/>
                </a:tc>
                <a:extLst>
                  <a:ext uri="{0D108BD9-81ED-4DB2-BD59-A6C34878D82A}">
                    <a16:rowId xmlns:a16="http://schemas.microsoft.com/office/drawing/2014/main" val="10000"/>
                  </a:ext>
                </a:extLst>
              </a:tr>
              <a:tr h="370840">
                <a:tc>
                  <a:txBody>
                    <a:bodyPr/>
                    <a:lstStyle/>
                    <a:p>
                      <a:r>
                        <a:rPr lang="en-US" dirty="0" err="1"/>
                        <a:t>HViS</a:t>
                      </a:r>
                      <a:r>
                        <a:rPr lang="en-US" dirty="0"/>
                        <a:t>*</a:t>
                      </a:r>
                    </a:p>
                  </a:txBody>
                  <a:tcPr/>
                </a:tc>
                <a:tc>
                  <a:txBody>
                    <a:bodyPr/>
                    <a:lstStyle/>
                    <a:p>
                      <a:r>
                        <a:rPr lang="en-US" dirty="0"/>
                        <a:t>75%</a:t>
                      </a:r>
                    </a:p>
                  </a:txBody>
                  <a:tcPr/>
                </a:tc>
                <a:tc>
                  <a:txBody>
                    <a:bodyPr/>
                    <a:lstStyle/>
                    <a:p>
                      <a:r>
                        <a:rPr lang="en-US" dirty="0"/>
                        <a:t>24%</a:t>
                      </a:r>
                    </a:p>
                  </a:txBody>
                  <a:tcPr/>
                </a:tc>
                <a:tc>
                  <a:txBody>
                    <a:bodyPr/>
                    <a:lstStyle/>
                    <a:p>
                      <a:r>
                        <a:rPr lang="en-US" dirty="0"/>
                        <a:t>91.1%</a:t>
                      </a:r>
                    </a:p>
                  </a:txBody>
                  <a:tcPr/>
                </a:tc>
                <a:extLst>
                  <a:ext uri="{0D108BD9-81ED-4DB2-BD59-A6C34878D82A}">
                    <a16:rowId xmlns:a16="http://schemas.microsoft.com/office/drawing/2014/main" val="10001"/>
                  </a:ext>
                </a:extLst>
              </a:tr>
              <a:tr h="370840">
                <a:tc>
                  <a:txBody>
                    <a:bodyPr/>
                    <a:lstStyle/>
                    <a:p>
                      <a:r>
                        <a:rPr lang="en-US" dirty="0" err="1"/>
                        <a:t>EViP</a:t>
                      </a:r>
                      <a:endParaRPr lang="en-US" dirty="0"/>
                    </a:p>
                  </a:txBody>
                  <a:tcPr/>
                </a:tc>
                <a:tc>
                  <a:txBody>
                    <a:bodyPr/>
                    <a:lstStyle/>
                    <a:p>
                      <a:r>
                        <a:rPr lang="en-US" dirty="0"/>
                        <a:t>75%</a:t>
                      </a:r>
                    </a:p>
                  </a:txBody>
                  <a:tcPr/>
                </a:tc>
                <a:tc>
                  <a:txBody>
                    <a:bodyPr/>
                    <a:lstStyle/>
                    <a:p>
                      <a:r>
                        <a:rPr lang="en-US" dirty="0"/>
                        <a:t>66%</a:t>
                      </a:r>
                    </a:p>
                  </a:txBody>
                  <a:tcPr/>
                </a:tc>
                <a:tc>
                  <a:txBody>
                    <a:bodyPr/>
                    <a:lstStyle/>
                    <a:p>
                      <a:r>
                        <a:rPr lang="en-US" dirty="0"/>
                        <a:t>78.5%</a:t>
                      </a:r>
                    </a:p>
                  </a:txBody>
                  <a:tcPr/>
                </a:tc>
                <a:extLst>
                  <a:ext uri="{0D108BD9-81ED-4DB2-BD59-A6C34878D82A}">
                    <a16:rowId xmlns:a16="http://schemas.microsoft.com/office/drawing/2014/main" val="10002"/>
                  </a:ext>
                </a:extLst>
              </a:tr>
            </a:tbl>
          </a:graphicData>
        </a:graphic>
      </p:graphicFrame>
      <p:sp>
        <p:nvSpPr>
          <p:cNvPr id="10" name="TextBox 9"/>
          <p:cNvSpPr txBox="1"/>
          <p:nvPr/>
        </p:nvSpPr>
        <p:spPr>
          <a:xfrm>
            <a:off x="914011" y="4192632"/>
            <a:ext cx="4267200" cy="923330"/>
          </a:xfrm>
          <a:prstGeom prst="rect">
            <a:avLst/>
          </a:prstGeom>
          <a:noFill/>
        </p:spPr>
        <p:txBody>
          <a:bodyPr wrap="square" rtlCol="0">
            <a:spAutoFit/>
          </a:bodyPr>
          <a:lstStyle/>
          <a:p>
            <a:r>
              <a:rPr lang="en-US" dirty="0">
                <a:hlinkClick r:id="rId3"/>
              </a:rPr>
              <a:t>*http://megaface.cs.washington.edu/results/humanstudy.html</a:t>
            </a:r>
            <a:endParaRPr lang="en-US" dirty="0"/>
          </a:p>
          <a:p>
            <a:endParaRPr lang="en-US" dirty="0"/>
          </a:p>
        </p:txBody>
      </p:sp>
      <p:sp>
        <p:nvSpPr>
          <p:cNvPr id="11" name="TextBox 10">
            <a:extLst>
              <a:ext uri="{FF2B5EF4-FFF2-40B4-BE49-F238E27FC236}">
                <a16:creationId xmlns:a16="http://schemas.microsoft.com/office/drawing/2014/main" id="{21263F51-3AEE-4C48-83E5-351EC1AA1F55}"/>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
        <p:nvSpPr>
          <p:cNvPr id="4" name="TextBox 3">
            <a:extLst>
              <a:ext uri="{FF2B5EF4-FFF2-40B4-BE49-F238E27FC236}">
                <a16:creationId xmlns:a16="http://schemas.microsoft.com/office/drawing/2014/main" id="{4433092B-8F63-AD31-4728-6A3F0D718BA6}"/>
              </a:ext>
            </a:extLst>
          </p:cNvPr>
          <p:cNvSpPr txBox="1"/>
          <p:nvPr/>
        </p:nvSpPr>
        <p:spPr>
          <a:xfrm>
            <a:off x="1182757" y="5496717"/>
            <a:ext cx="10366513" cy="923330"/>
          </a:xfrm>
          <a:prstGeom prst="rect">
            <a:avLst/>
          </a:prstGeom>
          <a:noFill/>
        </p:spPr>
        <p:txBody>
          <a:bodyPr wrap="square" rtlCol="0">
            <a:spAutoFit/>
          </a:bodyPr>
          <a:lstStyle/>
          <a:p>
            <a:r>
              <a:rPr lang="en-US" dirty="0"/>
              <a:t>This technology is recognized as a new AI direction in the book entitled “</a:t>
            </a:r>
            <a:r>
              <a:rPr lang="en-US" b="1" dirty="0"/>
              <a:t>Artificial Intelligence: Rise of the Lightspeed Learners</a:t>
            </a:r>
            <a:r>
              <a:rPr lang="en-US" dirty="0"/>
              <a:t>” by Charles Jennings. (</a:t>
            </a:r>
            <a:r>
              <a:rPr lang="en-US" dirty="0">
                <a:hlinkClick r:id="rId4"/>
              </a:rPr>
              <a:t>https://www.amazon.com/Artificial-Intelligence-Rise-Lightspeed-Learners/dp/1538116804</a:t>
            </a:r>
            <a:r>
              <a:rPr lang="en-US" dirty="0"/>
              <a:t> ).</a:t>
            </a:r>
          </a:p>
        </p:txBody>
      </p:sp>
    </p:spTree>
    <p:extLst>
      <p:ext uri="{BB962C8B-B14F-4D97-AF65-F5344CB8AC3E}">
        <p14:creationId xmlns:p14="http://schemas.microsoft.com/office/powerpoint/2010/main" val="3793845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3"/>
          </p:nvPr>
        </p:nvSpPr>
        <p:spPr>
          <a:xfrm>
            <a:off x="612474" y="980388"/>
            <a:ext cx="11266099" cy="5268012"/>
          </a:xfrm>
        </p:spPr>
        <p:txBody>
          <a:bodyPr>
            <a:normAutofit fontScale="92500"/>
          </a:bodyPr>
          <a:lstStyle/>
          <a:p>
            <a:pPr>
              <a:buNone/>
            </a:pPr>
            <a:r>
              <a:rPr lang="en-US" dirty="0"/>
              <a:t>ADC I.P. (fully owned or licensed from Caltech):</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patent, “</a:t>
            </a:r>
            <a:r>
              <a:rPr lang="en-US" sz="1400" i="1" dirty="0">
                <a:latin typeface="Times New Roman" panose="02020603050405020304" pitchFamily="18" charset="0"/>
                <a:cs typeface="Times New Roman" panose="02020603050405020304" pitchFamily="18" charset="0"/>
              </a:rPr>
              <a:t>Artificial Intelligence Systems for Identifying Objects,” </a:t>
            </a:r>
            <a:r>
              <a:rPr lang="en-US" sz="1400" dirty="0">
                <a:latin typeface="Times New Roman" panose="02020603050405020304" pitchFamily="18" charset="0"/>
                <a:cs typeface="Times New Roman" panose="02020603050405020304" pitchFamily="18" charset="0"/>
              </a:rPr>
              <a:t>T.  A.  Duong, V. A. Duong and Allen R. </a:t>
            </a:r>
            <a:r>
              <a:rPr lang="en-US" sz="1400" dirty="0" err="1">
                <a:latin typeface="Times New Roman" panose="02020603050405020304" pitchFamily="18" charset="0"/>
                <a:cs typeface="Times New Roman" panose="02020603050405020304" pitchFamily="18" charset="0"/>
              </a:rPr>
              <a:t>Stubberud</a:t>
            </a:r>
            <a:r>
              <a:rPr lang="en-US" sz="1400" dirty="0">
                <a:latin typeface="Times New Roman" panose="02020603050405020304" pitchFamily="18" charset="0"/>
                <a:cs typeface="Times New Roman" panose="02020603050405020304" pitchFamily="18" charset="0"/>
              </a:rPr>
              <a:t>, Patent Number: 7,711,157     Issued: 5/4/2010 (</a:t>
            </a:r>
            <a:r>
              <a:rPr lang="en-US" sz="1400" b="1" dirty="0">
                <a:latin typeface="Times New Roman" panose="02020603050405020304" pitchFamily="18" charset="0"/>
                <a:cs typeface="Times New Roman" panose="02020603050405020304" pitchFamily="18" charset="0"/>
              </a:rPr>
              <a:t>Caltech Assignee</a:t>
            </a:r>
            <a:r>
              <a:rPr lang="en-US" sz="1400" dirty="0">
                <a:latin typeface="Times New Roman" panose="02020603050405020304" pitchFamily="18" charset="0"/>
                <a:cs typeface="Times New Roman" panose="02020603050405020304" pitchFamily="18" charset="0"/>
              </a:rPr>
              <a:t>).</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Patent, “</a:t>
            </a:r>
            <a:r>
              <a:rPr lang="en-US" sz="1400" i="1" dirty="0">
                <a:latin typeface="Times New Roman" panose="02020603050405020304" pitchFamily="18" charset="0"/>
                <a:cs typeface="Times New Roman" panose="02020603050405020304" pitchFamily="18" charset="0"/>
              </a:rPr>
              <a:t>Method and System for Object Recognition Search</a:t>
            </a:r>
            <a:r>
              <a:rPr lang="en-US" sz="1400" dirty="0">
                <a:latin typeface="Times New Roman" panose="02020603050405020304" pitchFamily="18" charset="0"/>
                <a:cs typeface="Times New Roman" panose="02020603050405020304" pitchFamily="18" charset="0"/>
              </a:rPr>
              <a:t>,” T. A.  Duong, V. A. Duong and A. R. </a:t>
            </a:r>
            <a:r>
              <a:rPr lang="en-US" sz="1400" dirty="0" err="1">
                <a:latin typeface="Times New Roman" panose="02020603050405020304" pitchFamily="18" charset="0"/>
                <a:cs typeface="Times New Roman" panose="02020603050405020304" pitchFamily="18" charset="0"/>
              </a:rPr>
              <a:t>Stubberud</a:t>
            </a:r>
            <a:r>
              <a:rPr lang="en-US" sz="1400" dirty="0">
                <a:latin typeface="Times New Roman" panose="02020603050405020304" pitchFamily="18" charset="0"/>
                <a:cs typeface="Times New Roman" panose="02020603050405020304" pitchFamily="18" charset="0"/>
              </a:rPr>
              <a:t>, Patent No. 8340435, Issue Date Dec. 25, 2012 (</a:t>
            </a:r>
            <a:r>
              <a:rPr lang="en-US" sz="1400" b="1" dirty="0">
                <a:latin typeface="Times New Roman" panose="02020603050405020304" pitchFamily="18" charset="0"/>
                <a:cs typeface="Times New Roman" panose="02020603050405020304" pitchFamily="18" charset="0"/>
              </a:rPr>
              <a:t>Caltech Assignee</a:t>
            </a:r>
            <a:r>
              <a:rPr lang="en-US" sz="1400" dirty="0">
                <a:latin typeface="Times New Roman" panose="02020603050405020304" pitchFamily="18" charset="0"/>
                <a:cs typeface="Times New Roman" panose="02020603050405020304" pitchFamily="18" charset="0"/>
              </a:rPr>
              <a:t>).</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patent, "</a:t>
            </a:r>
            <a:r>
              <a:rPr lang="en-US" sz="1400" b="1" dirty="0">
                <a:latin typeface="Times New Roman" panose="02020603050405020304" pitchFamily="18" charset="0"/>
                <a:cs typeface="Times New Roman" panose="02020603050405020304" pitchFamily="18" charset="0"/>
              </a:rPr>
              <a:t> </a:t>
            </a:r>
            <a:r>
              <a:rPr lang="en-US" sz="1400" i="1" dirty="0">
                <a:latin typeface="Times New Roman" panose="02020603050405020304" pitchFamily="18" charset="0"/>
                <a:cs typeface="Times New Roman" panose="02020603050405020304" pitchFamily="18" charset="0"/>
              </a:rPr>
              <a:t>Compressive Sensing based Bio-Inspired Shape Feature Detection CMOS Imager,</a:t>
            </a:r>
            <a:r>
              <a:rPr lang="en-US" sz="1400" dirty="0">
                <a:latin typeface="Times New Roman" panose="02020603050405020304" pitchFamily="18" charset="0"/>
                <a:cs typeface="Times New Roman" panose="02020603050405020304" pitchFamily="18" charset="0"/>
              </a:rPr>
              <a:t>" T. A. Duong, Patent No. 8,976,269, Issue Date March 10, 2015 (</a:t>
            </a:r>
            <a:r>
              <a:rPr lang="en-US" sz="1400" b="1" dirty="0">
                <a:latin typeface="Times New Roman" panose="02020603050405020304" pitchFamily="18" charset="0"/>
                <a:cs typeface="Times New Roman" panose="02020603050405020304" pitchFamily="18" charset="0"/>
              </a:rPr>
              <a:t>Caltech Assignee</a:t>
            </a:r>
            <a:r>
              <a:rPr lang="en-US" sz="1400" dirty="0">
                <a:latin typeface="Times New Roman" panose="02020603050405020304" pitchFamily="18" charset="0"/>
                <a:cs typeface="Times New Roman" panose="02020603050405020304" pitchFamily="18" charset="0"/>
              </a:rPr>
              <a:t>).</a:t>
            </a:r>
          </a:p>
          <a:p>
            <a:pPr marL="342900" marR="0" lvl="0" indent="-342900" algn="just">
              <a:lnSpc>
                <a:spcPct val="115000"/>
              </a:lnSpc>
              <a:spcBef>
                <a:spcPts val="0"/>
              </a:spcBef>
              <a:spcAft>
                <a:spcPts val="1000"/>
              </a:spcAft>
              <a:buFont typeface="+mj-lt"/>
              <a:buAutoNum type="arabicPeriod"/>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US patent, "Image Integration Search Based on Human Visual Pathway Model," Tuan A Duong, Patent No. 9,846,808, Issue Date December 19, 2017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ADC Assignee</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 </a:t>
            </a:r>
          </a:p>
          <a:p>
            <a:pPr marL="342900" marR="0" lvl="0" indent="-342900" algn="just">
              <a:lnSpc>
                <a:spcPct val="115000"/>
              </a:lnSpc>
              <a:spcBef>
                <a:spcPts val="0"/>
              </a:spcBef>
              <a:spcAft>
                <a:spcPts val="1000"/>
              </a:spcAft>
              <a:buFont typeface="+mj-lt"/>
              <a:buAutoNum type="arabicPeriod"/>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US patent, “Systems and methods for object recognition based on human visual pathway”, Tuan A Duong, Patent No 10133955, Patent date Issued Nov 20, 2018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ADC Assignee</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marR="0" lvl="0" indent="-342900" algn="just">
              <a:lnSpc>
                <a:spcPct val="115000"/>
              </a:lnSpc>
              <a:spcBef>
                <a:spcPts val="0"/>
              </a:spcBef>
              <a:spcAft>
                <a:spcPts val="1000"/>
              </a:spcAft>
              <a:buFont typeface="+mj-lt"/>
              <a:buAutoNum type="arabicPeriod"/>
            </a:pP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US patent, "Image Integration Search Based on Human Visual Pathway Model," Tuan A Duong, Patent No. 9,846,808, Issue Date May 16, 2019 (</a:t>
            </a:r>
            <a:r>
              <a:rPr lang="en-US" sz="1400" b="1" dirty="0">
                <a:effectLst/>
                <a:latin typeface="Times New Roman" panose="02020603050405020304" pitchFamily="18" charset="0"/>
                <a:ea typeface="Times New Roman" panose="02020603050405020304" pitchFamily="18" charset="0"/>
                <a:cs typeface="Times New Roman" panose="02020603050405020304" pitchFamily="18" charset="0"/>
              </a:rPr>
              <a:t>ADC Assignee</a:t>
            </a:r>
            <a:r>
              <a:rPr lang="en-US" sz="1400" dirty="0">
                <a:effectLst/>
                <a:latin typeface="Times New Roman" panose="02020603050405020304" pitchFamily="18" charset="0"/>
                <a:ea typeface="Times New Roman" panose="02020603050405020304" pitchFamily="18" charset="0"/>
                <a:cs typeface="Times New Roman" panose="02020603050405020304" pitchFamily="18" charset="0"/>
              </a:rPr>
              <a:t>).</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Pending, “Dynamic Neural Distribution Function Machine Learning Architecture,” US-20240220788-A1, T.A. Duong and QN. Duong, July 4, 2024 (</a:t>
            </a:r>
            <a:r>
              <a:rPr lang="en-US" sz="1400" b="1" dirty="0">
                <a:latin typeface="Times New Roman" panose="02020603050405020304" pitchFamily="18" charset="0"/>
                <a:cs typeface="Times New Roman" panose="02020603050405020304" pitchFamily="18" charset="0"/>
              </a:rPr>
              <a:t>ADC Assignee</a:t>
            </a:r>
            <a:r>
              <a:rPr lang="en-US" sz="1400" dirty="0">
                <a:latin typeface="Times New Roman" panose="02020603050405020304" pitchFamily="18" charset="0"/>
                <a:cs typeface="Times New Roman" panose="02020603050405020304" pitchFamily="18" charset="0"/>
              </a:rPr>
              <a:t>).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Patent, “Methods and Apparatus of Brain-like In-pixel Intelligent Processing Systems", US 12387364 B2, T.A. Duong and QD. Duong, Aug 12, 2025 (</a:t>
            </a:r>
            <a:r>
              <a:rPr lang="en-US" sz="1400" b="1" dirty="0">
                <a:latin typeface="Times New Roman" panose="02020603050405020304" pitchFamily="18" charset="0"/>
                <a:cs typeface="Times New Roman" panose="02020603050405020304" pitchFamily="18" charset="0"/>
              </a:rPr>
              <a:t>ADC Assignee</a:t>
            </a:r>
            <a:r>
              <a:rPr lang="en-US" sz="1400" dirty="0">
                <a:latin typeface="Times New Roman" panose="02020603050405020304" pitchFamily="18" charset="0"/>
                <a:cs typeface="Times New Roman" panose="02020603050405020304" pitchFamily="18" charset="0"/>
              </a:rPr>
              <a:t>). </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US Patent, “Methods and Apparatus of Brain-like In-pixel Intelligent Processing Systems-Architecture", US12417550 B2, T.A. Duong and QD. Duong, Sept 16, 2025. (</a:t>
            </a:r>
            <a:r>
              <a:rPr lang="en-US" sz="1400" b="1" dirty="0">
                <a:latin typeface="Times New Roman" panose="02020603050405020304" pitchFamily="18" charset="0"/>
                <a:cs typeface="Times New Roman" panose="02020603050405020304" pitchFamily="18" charset="0"/>
              </a:rPr>
              <a:t>ADC Assignee</a:t>
            </a:r>
            <a:r>
              <a:rPr lang="en-US" sz="1400" dirty="0">
                <a:latin typeface="Times New Roman" panose="02020603050405020304" pitchFamily="18" charset="0"/>
                <a:cs typeface="Times New Roman" panose="02020603050405020304" pitchFamily="18" charset="0"/>
              </a:rPr>
              <a:t>).</a:t>
            </a:r>
          </a:p>
          <a:p>
            <a:pPr marL="342900" indent="-342900">
              <a:buFont typeface="+mj-lt"/>
              <a:buAutoNum type="arabicPeriod"/>
            </a:pPr>
            <a:r>
              <a:rPr lang="en-US" sz="1400" dirty="0">
                <a:latin typeface="Times New Roman" panose="02020603050405020304" pitchFamily="18" charset="0"/>
                <a:cs typeface="Times New Roman" panose="02020603050405020304" pitchFamily="18" charset="0"/>
              </a:rPr>
              <a:t>International Patent, “Dynamic Neural Distribution Function Machine Learning Architecture,” PCT/US2023/084846, T.A. Duong and QN. Duong, 25 Jan 2024.</a:t>
            </a:r>
          </a:p>
          <a:p>
            <a:pPr marL="0" indent="0">
              <a:buNone/>
            </a:pPr>
            <a:endParaRPr lang="en-US" sz="1200"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en-US" sz="1200"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en-US" sz="1400" dirty="0">
              <a:latin typeface="Times New Roman" panose="02020603050405020304" pitchFamily="18" charset="0"/>
              <a:cs typeface="Times New Roman" panose="02020603050405020304" pitchFamily="18" charset="0"/>
            </a:endParaRPr>
          </a:p>
          <a:p>
            <a:pPr marL="342900" indent="-342900">
              <a:buFont typeface="+mj-lt"/>
              <a:buAutoNum type="arabicPeriod"/>
            </a:pPr>
            <a:endParaRPr lang="en-US" sz="1400" dirty="0">
              <a:latin typeface="Times New Roman" panose="02020603050405020304" pitchFamily="18" charset="0"/>
              <a:cs typeface="Times New Roman" panose="02020603050405020304" pitchFamily="18" charset="0"/>
            </a:endParaRPr>
          </a:p>
          <a:p>
            <a:pPr>
              <a:buNone/>
            </a:pPr>
            <a:endParaRPr lang="en-US" dirty="0"/>
          </a:p>
        </p:txBody>
      </p:sp>
      <p:sp>
        <p:nvSpPr>
          <p:cNvPr id="2" name="Title 1"/>
          <p:cNvSpPr>
            <a:spLocks noGrp="1"/>
          </p:cNvSpPr>
          <p:nvPr>
            <p:ph type="title"/>
          </p:nvPr>
        </p:nvSpPr>
        <p:spPr>
          <a:xfrm>
            <a:off x="1876426" y="228600"/>
            <a:ext cx="7680960" cy="838200"/>
          </a:xfrm>
        </p:spPr>
        <p:txBody>
          <a:bodyPr>
            <a:normAutofit/>
          </a:bodyPr>
          <a:lstStyle/>
          <a:p>
            <a:r>
              <a:rPr lang="en-US" sz="3200" b="1" dirty="0">
                <a:solidFill>
                  <a:srgbClr val="92D050"/>
                </a:solidFill>
                <a:latin typeface="Arial" panose="020B0604020202020204" pitchFamily="34" charset="0"/>
                <a:cs typeface="Arial" panose="020B0604020202020204" pitchFamily="34" charset="0"/>
              </a:rPr>
              <a:t>Intellectual Property</a:t>
            </a:r>
          </a:p>
        </p:txBody>
      </p:sp>
      <p:sp>
        <p:nvSpPr>
          <p:cNvPr id="4" name="TextBox 3">
            <a:extLst>
              <a:ext uri="{FF2B5EF4-FFF2-40B4-BE49-F238E27FC236}">
                <a16:creationId xmlns:a16="http://schemas.microsoft.com/office/drawing/2014/main" id="{19C5EE26-4C42-F0B6-858D-E616703666AF}"/>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3361" y="128532"/>
            <a:ext cx="9945278" cy="930112"/>
          </a:xfrm>
        </p:spPr>
        <p:txBody>
          <a:bodyPr>
            <a:noAutofit/>
          </a:bodyPr>
          <a:lstStyle/>
          <a:p>
            <a:pPr algn="ctr"/>
            <a:r>
              <a:rPr lang="en-US" sz="3200" b="1" dirty="0">
                <a:solidFill>
                  <a:srgbClr val="002060"/>
                </a:solidFill>
              </a:rPr>
              <a:t>Market Estimation for AI Hardware</a:t>
            </a:r>
          </a:p>
        </p:txBody>
      </p:sp>
      <p:sp>
        <p:nvSpPr>
          <p:cNvPr id="3" name="Rectangle 2"/>
          <p:cNvSpPr/>
          <p:nvPr/>
        </p:nvSpPr>
        <p:spPr>
          <a:xfrm>
            <a:off x="1205846" y="970176"/>
            <a:ext cx="10265432" cy="1200329"/>
          </a:xfrm>
          <a:prstGeom prst="rect">
            <a:avLst/>
          </a:prstGeom>
        </p:spPr>
        <p:txBody>
          <a:bodyPr wrap="square">
            <a:spAutoFit/>
          </a:bodyPr>
          <a:lstStyle/>
          <a:p>
            <a:r>
              <a:rPr lang="en-US" dirty="0">
                <a:latin typeface="Open Sans" panose="020B0606030504020204" pitchFamily="34" charset="0"/>
                <a:ea typeface="Open Sans" panose="020B0606030504020204" pitchFamily="34" charset="0"/>
                <a:cs typeface="Open Sans" panose="020B0606030504020204" pitchFamily="34" charset="0"/>
              </a:rPr>
              <a:t>According to Global Market Insights Inc. (GMI), the global AI Hardware market size was estimated at USD 59.3 billion in 2024. The market is expected to grow from USD 66.8 billion in 2025 to USD 296.3 billion in 2034, at a CAGR of 18%. </a:t>
            </a:r>
            <a:r>
              <a:rPr lang="en-US" dirty="0">
                <a:latin typeface="Open Sans" panose="020B0606030504020204" pitchFamily="34" charset="0"/>
                <a:ea typeface="Open Sans" panose="020B0606030504020204" pitchFamily="34" charset="0"/>
                <a:cs typeface="Open Sans" panose="020B0606030504020204" pitchFamily="34" charset="0"/>
                <a:hlinkClick r:id="rId2"/>
              </a:rPr>
              <a:t>https://www.gminsights.com/industry-analysis/ai-hardware-market?utm_source=chatgpt.com</a:t>
            </a:r>
            <a:r>
              <a:rPr lang="en-US" dirty="0">
                <a:latin typeface="Open Sans" panose="020B0606030504020204" pitchFamily="34" charset="0"/>
                <a:ea typeface="Open Sans" panose="020B0606030504020204" pitchFamily="34" charset="0"/>
                <a:cs typeface="Open Sans" panose="020B0606030504020204" pitchFamily="34" charset="0"/>
              </a:rPr>
              <a:t>  </a:t>
            </a:r>
          </a:p>
        </p:txBody>
      </p:sp>
      <p:sp>
        <p:nvSpPr>
          <p:cNvPr id="5" name="TextBox 4">
            <a:extLst>
              <a:ext uri="{FF2B5EF4-FFF2-40B4-BE49-F238E27FC236}">
                <a16:creationId xmlns:a16="http://schemas.microsoft.com/office/drawing/2014/main" id="{1FC259FD-CBC4-B634-F89C-EBBA0C75ACED}"/>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
        <p:nvSpPr>
          <p:cNvPr id="4" name="Title 1">
            <a:extLst>
              <a:ext uri="{FF2B5EF4-FFF2-40B4-BE49-F238E27FC236}">
                <a16:creationId xmlns:a16="http://schemas.microsoft.com/office/drawing/2014/main" id="{956565A7-476F-F4BC-3D0F-0C01EC1AAF83}"/>
              </a:ext>
            </a:extLst>
          </p:cNvPr>
          <p:cNvSpPr txBox="1">
            <a:spLocks/>
          </p:cNvSpPr>
          <p:nvPr/>
        </p:nvSpPr>
        <p:spPr>
          <a:xfrm>
            <a:off x="1205845" y="2087258"/>
            <a:ext cx="9475509" cy="9144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002060"/>
                </a:solidFill>
              </a:rPr>
              <a:t>Investment in Edge AI hardware </a:t>
            </a:r>
          </a:p>
        </p:txBody>
      </p:sp>
      <p:sp>
        <p:nvSpPr>
          <p:cNvPr id="6" name="Rectangle 5">
            <a:extLst>
              <a:ext uri="{FF2B5EF4-FFF2-40B4-BE49-F238E27FC236}">
                <a16:creationId xmlns:a16="http://schemas.microsoft.com/office/drawing/2014/main" id="{B0F8B24D-D835-40BD-E4A1-960932E0E1EC}"/>
              </a:ext>
            </a:extLst>
          </p:cNvPr>
          <p:cNvSpPr/>
          <p:nvPr/>
        </p:nvSpPr>
        <p:spPr>
          <a:xfrm>
            <a:off x="1205845" y="2769310"/>
            <a:ext cx="10265433" cy="1477328"/>
          </a:xfrm>
          <a:prstGeom prst="rect">
            <a:avLst/>
          </a:prstGeom>
        </p:spPr>
        <p:txBody>
          <a:bodyPr wrap="square">
            <a:spAutoFit/>
          </a:bodyPr>
          <a:lstStyle/>
          <a:p>
            <a:r>
              <a:rPr lang="en-US" dirty="0">
                <a:solidFill>
                  <a:srgbClr val="2A2A2A"/>
                </a:solidFill>
                <a:latin typeface="Open Sans" panose="020B0606030504020204" pitchFamily="34" charset="0"/>
              </a:rPr>
              <a:t>The global edge artificial intelligence chips market size was valued at USD 3 billion in 2024 and is estimated to grow at 24.8% CAGR from 2025 to 2034. The growth of the market is attributed to the increasing demand for semiconductors and the increase in the adoption of IoT technologies. (</a:t>
            </a:r>
            <a:r>
              <a:rPr lang="en-US" dirty="0">
                <a:solidFill>
                  <a:srgbClr val="2A2A2A"/>
                </a:solidFill>
                <a:latin typeface="Open Sans" panose="020B0606030504020204" pitchFamily="34" charset="0"/>
                <a:hlinkClick r:id="rId3"/>
              </a:rPr>
              <a:t>https://www.gminsights.com/industry-analysis/edge-artificial-intelligence-chips-market?utm_source=chatgpt.com</a:t>
            </a:r>
            <a:r>
              <a:rPr lang="en-US" dirty="0">
                <a:solidFill>
                  <a:srgbClr val="2A2A2A"/>
                </a:solidFill>
                <a:latin typeface="Open Sans" panose="020B0606030504020204" pitchFamily="34" charset="0"/>
              </a:rPr>
              <a:t> ) </a:t>
            </a:r>
            <a:endParaRPr lang="en-US" dirty="0"/>
          </a:p>
        </p:txBody>
      </p:sp>
      <p:sp>
        <p:nvSpPr>
          <p:cNvPr id="7" name="Title 1">
            <a:extLst>
              <a:ext uri="{FF2B5EF4-FFF2-40B4-BE49-F238E27FC236}">
                <a16:creationId xmlns:a16="http://schemas.microsoft.com/office/drawing/2014/main" id="{BDC6CAD2-5A07-17FC-316E-FE0877F26291}"/>
              </a:ext>
            </a:extLst>
          </p:cNvPr>
          <p:cNvSpPr txBox="1">
            <a:spLocks/>
          </p:cNvSpPr>
          <p:nvPr/>
        </p:nvSpPr>
        <p:spPr>
          <a:xfrm>
            <a:off x="1016953" y="4165486"/>
            <a:ext cx="10454325" cy="1044019"/>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200" b="1" dirty="0">
                <a:solidFill>
                  <a:srgbClr val="002060"/>
                </a:solidFill>
              </a:rPr>
              <a:t>Market Estimation for Image Sensor Market</a:t>
            </a:r>
          </a:p>
        </p:txBody>
      </p:sp>
      <p:sp>
        <p:nvSpPr>
          <p:cNvPr id="8" name="Rectangle 7">
            <a:extLst>
              <a:ext uri="{FF2B5EF4-FFF2-40B4-BE49-F238E27FC236}">
                <a16:creationId xmlns:a16="http://schemas.microsoft.com/office/drawing/2014/main" id="{8973FF2B-BCC9-5538-5A42-50700D90BA54}"/>
              </a:ext>
            </a:extLst>
          </p:cNvPr>
          <p:cNvSpPr/>
          <p:nvPr/>
        </p:nvSpPr>
        <p:spPr>
          <a:xfrm>
            <a:off x="1205845" y="4877394"/>
            <a:ext cx="10265433" cy="1508105"/>
          </a:xfrm>
          <a:prstGeom prst="rect">
            <a:avLst/>
          </a:prstGeom>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Open Sans" panose="020B0606030504020204" pitchFamily="34" charset="0"/>
                <a:ea typeface="Open Sans" panose="020B0606030504020204" pitchFamily="34" charset="0"/>
                <a:cs typeface="Open Sans" panose="020B0606030504020204" pitchFamily="34" charset="0"/>
              </a:rPr>
              <a:t>The Image Sensor Market size is projected to reach USD 38.6 billion by 2027 from an estimated USD 26.1 billion in 2022 at a CAGR of 8,1% from 2022 to 2027. </a:t>
            </a:r>
            <a:r>
              <a:rPr kumimoji="0" lang="en-US"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hlinkClick r:id="rId4"/>
              </a:rPr>
              <a:t>https://www.marketsandmarkets.com/Market-Reports/Image-Sensor-Semiconductor-Market-601.html</a:t>
            </a:r>
            <a:r>
              <a:rPr kumimoji="0" lang="en-US" b="0" i="0" u="none" strike="noStrike" kern="1200" cap="none" spc="0" normalizeH="0" baseline="0" noProof="0" dirty="0">
                <a:ln>
                  <a:noFill/>
                </a:ln>
                <a:solidFill>
                  <a:prstClr val="white"/>
                </a:solidFill>
                <a:effectLst/>
                <a:uLnTx/>
                <a:uFillTx/>
                <a:latin typeface="Open Sans" panose="020B0606030504020204" pitchFamily="34" charset="0"/>
                <a:ea typeface="Open Sans" panose="020B0606030504020204" pitchFamily="34" charset="0"/>
                <a:cs typeface="Open Sans" panose="020B0606030504020204" pitchFamily="34" charset="0"/>
              </a:rPr>
              <a:t> </a:t>
            </a:r>
          </a:p>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w Cen MT" panose="020B0602020104020603"/>
              <a:ea typeface="+mn-ea"/>
              <a:cs typeface="+mn-c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ounded Rectangle 7"/>
          <p:cNvSpPr/>
          <p:nvPr/>
        </p:nvSpPr>
        <p:spPr bwMode="auto">
          <a:xfrm>
            <a:off x="1250995" y="1524000"/>
            <a:ext cx="7970362" cy="4799237"/>
          </a:xfrm>
          <a:prstGeom prst="roundRect">
            <a:avLst/>
          </a:prstGeom>
          <a:solidFill>
            <a:schemeClr val="accent1">
              <a:lumMod val="20000"/>
              <a:lumOff val="80000"/>
            </a:schemeClr>
          </a:solidFill>
          <a:ln>
            <a:headEnd type="none" w="med" len="med"/>
            <a:tailEnd type="none" w="med" len="med"/>
          </a:ln>
        </p:spPr>
        <p:style>
          <a:lnRef idx="0">
            <a:schemeClr val="accent4"/>
          </a:lnRef>
          <a:fillRef idx="3">
            <a:schemeClr val="accent4"/>
          </a:fillRef>
          <a:effectRef idx="3">
            <a:schemeClr val="accent4"/>
          </a:effectRef>
          <a:fontRef idx="minor">
            <a:schemeClr val="lt1"/>
          </a:fontRef>
        </p:style>
        <p:txBody>
          <a:bodyPr vert="horz" wrap="square" lIns="91440" tIns="45720" rIns="91440" bIns="45720" numCol="1" rtlCol="0" anchor="t" anchorCtr="0" compatLnSpc="1">
            <a:prstTxWarp prst="textNoShape">
              <a:avLst/>
            </a:prstTxWarp>
          </a:bodyPr>
          <a:lstStyle/>
          <a:p>
            <a:pPr defTabSz="914400" eaLnBrk="0" fontAlgn="base" hangingPunct="0">
              <a:spcBef>
                <a:spcPct val="0"/>
              </a:spcBef>
              <a:spcAft>
                <a:spcPct val="0"/>
              </a:spcAft>
            </a:pPr>
            <a:endParaRPr lang="en-US">
              <a:solidFill>
                <a:schemeClr val="tx1"/>
              </a:solidFill>
              <a:latin typeface="Arial" charset="0"/>
            </a:endParaRPr>
          </a:p>
        </p:txBody>
      </p:sp>
      <p:sp>
        <p:nvSpPr>
          <p:cNvPr id="3" name="Content Placeholder 2"/>
          <p:cNvSpPr>
            <a:spLocks noGrp="1"/>
          </p:cNvSpPr>
          <p:nvPr>
            <p:ph sz="quarter" idx="13"/>
          </p:nvPr>
        </p:nvSpPr>
        <p:spPr>
          <a:xfrm>
            <a:off x="2590800" y="1676400"/>
            <a:ext cx="2667000" cy="762000"/>
          </a:xfrm>
        </p:spPr>
        <p:txBody>
          <a:bodyPr>
            <a:normAutofit/>
          </a:bodyPr>
          <a:lstStyle/>
          <a:p>
            <a:pPr marL="0" indent="0">
              <a:buNone/>
            </a:pPr>
            <a:r>
              <a:rPr lang="en-US" sz="3200" dirty="0"/>
              <a:t>PR/Marketing</a:t>
            </a:r>
          </a:p>
        </p:txBody>
      </p:sp>
      <p:sp>
        <p:nvSpPr>
          <p:cNvPr id="2" name="Title 1"/>
          <p:cNvSpPr>
            <a:spLocks noGrp="1"/>
          </p:cNvSpPr>
          <p:nvPr>
            <p:ph type="title"/>
          </p:nvPr>
        </p:nvSpPr>
        <p:spPr>
          <a:xfrm>
            <a:off x="1876426" y="228600"/>
            <a:ext cx="7680960" cy="838200"/>
          </a:xfrm>
        </p:spPr>
        <p:txBody>
          <a:bodyPr/>
          <a:lstStyle/>
          <a:p>
            <a:r>
              <a:rPr lang="en-US" b="1" dirty="0">
                <a:solidFill>
                  <a:srgbClr val="002060"/>
                </a:solidFill>
                <a:latin typeface="Arial" panose="020B0604020202020204" pitchFamily="34" charset="0"/>
                <a:cs typeface="Arial" panose="020B0604020202020204" pitchFamily="34" charset="0"/>
              </a:rPr>
              <a:t>Go to Market</a:t>
            </a:r>
          </a:p>
        </p:txBody>
      </p:sp>
      <p:cxnSp>
        <p:nvCxnSpPr>
          <p:cNvPr id="5" name="Straight Connector 4"/>
          <p:cNvCxnSpPr/>
          <p:nvPr/>
        </p:nvCxnSpPr>
        <p:spPr bwMode="auto">
          <a:xfrm>
            <a:off x="2590800" y="2570586"/>
            <a:ext cx="2645376" cy="0"/>
          </a:xfrm>
          <a:prstGeom prst="line">
            <a:avLst/>
          </a:prstGeom>
          <a:ln>
            <a:headEnd type="none" w="med" len="med"/>
            <a:tailEnd type="none" w="med" len="med"/>
          </a:ln>
        </p:spPr>
        <p:style>
          <a:lnRef idx="3">
            <a:schemeClr val="accent5"/>
          </a:lnRef>
          <a:fillRef idx="0">
            <a:schemeClr val="accent5"/>
          </a:fillRef>
          <a:effectRef idx="2">
            <a:schemeClr val="accent5"/>
          </a:effectRef>
          <a:fontRef idx="minor">
            <a:schemeClr val="tx1"/>
          </a:fontRef>
        </p:style>
      </p:cxnSp>
      <p:sp>
        <p:nvSpPr>
          <p:cNvPr id="6" name="TextBox 5"/>
          <p:cNvSpPr txBox="1"/>
          <p:nvPr/>
        </p:nvSpPr>
        <p:spPr>
          <a:xfrm>
            <a:off x="2415305" y="2722251"/>
            <a:ext cx="5098303" cy="3139321"/>
          </a:xfrm>
          <a:prstGeom prst="rect">
            <a:avLst/>
          </a:prstGeom>
          <a:noFill/>
        </p:spPr>
        <p:txBody>
          <a:bodyPr wrap="square" rtlCol="0">
            <a:spAutoFit/>
          </a:bodyPr>
          <a:lstStyle/>
          <a:p>
            <a:pPr marL="342900" indent="-342900">
              <a:lnSpc>
                <a:spcPct val="150000"/>
              </a:lnSpc>
              <a:buFont typeface="Wingdings" panose="05000000000000000000" pitchFamily="2" charset="2"/>
              <a:buChar char="§"/>
            </a:pPr>
            <a:r>
              <a:rPr lang="en-US" sz="2000" dirty="0"/>
              <a:t>Tech show</a:t>
            </a:r>
          </a:p>
          <a:p>
            <a:pPr marL="342900" indent="-342900">
              <a:lnSpc>
                <a:spcPct val="150000"/>
              </a:lnSpc>
              <a:buFont typeface="Wingdings" panose="05000000000000000000" pitchFamily="2" charset="2"/>
              <a:buChar char="§"/>
            </a:pPr>
            <a:r>
              <a:rPr lang="en-US" sz="2000" dirty="0"/>
              <a:t>Electronic consumer third parties</a:t>
            </a:r>
          </a:p>
          <a:p>
            <a:pPr marL="342900" indent="-342900">
              <a:lnSpc>
                <a:spcPct val="150000"/>
              </a:lnSpc>
              <a:buFont typeface="Wingdings" panose="05000000000000000000" pitchFamily="2" charset="2"/>
              <a:buChar char="§"/>
            </a:pPr>
            <a:r>
              <a:rPr lang="en-US" sz="2000" dirty="0"/>
              <a:t>Tech magazines</a:t>
            </a:r>
          </a:p>
          <a:p>
            <a:pPr marL="342900" indent="-342900">
              <a:lnSpc>
                <a:spcPct val="150000"/>
              </a:lnSpc>
              <a:buFont typeface="Wingdings" panose="05000000000000000000" pitchFamily="2" charset="2"/>
              <a:buChar char="§"/>
            </a:pPr>
            <a:r>
              <a:rPr lang="en-US" sz="2000" dirty="0"/>
              <a:t>Google/Facebook ads</a:t>
            </a:r>
          </a:p>
          <a:p>
            <a:pPr marL="342900" indent="-342900">
              <a:lnSpc>
                <a:spcPct val="150000"/>
              </a:lnSpc>
              <a:buFont typeface="Wingdings" panose="05000000000000000000" pitchFamily="2" charset="2"/>
              <a:buChar char="§"/>
            </a:pPr>
            <a:r>
              <a:rPr lang="en-US" sz="2000" dirty="0"/>
              <a:t>Retail co-marketing</a:t>
            </a:r>
          </a:p>
          <a:p>
            <a:pPr marL="342900" indent="-342900">
              <a:lnSpc>
                <a:spcPct val="150000"/>
              </a:lnSpc>
              <a:buFont typeface="Wingdings" panose="05000000000000000000" pitchFamily="2" charset="2"/>
              <a:buChar char="§"/>
            </a:pPr>
            <a:r>
              <a:rPr lang="en-US" sz="2000" dirty="0"/>
              <a:t>Affiliate programs</a:t>
            </a:r>
          </a:p>
          <a:p>
            <a:pPr marL="285750" indent="-285750">
              <a:buFontTx/>
              <a:buChar char="-"/>
            </a:pPr>
            <a:endParaRPr lang="en-US" dirty="0"/>
          </a:p>
        </p:txBody>
      </p:sp>
      <p:sp>
        <p:nvSpPr>
          <p:cNvPr id="4" name="TextBox 3">
            <a:extLst>
              <a:ext uri="{FF2B5EF4-FFF2-40B4-BE49-F238E27FC236}">
                <a16:creationId xmlns:a16="http://schemas.microsoft.com/office/drawing/2014/main" id="{FB7253F3-2AE1-2BAB-01D2-F94796760FEF}"/>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17689335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4658" y="650449"/>
            <a:ext cx="3524855" cy="1036949"/>
          </a:xfrm>
        </p:spPr>
        <p:txBody>
          <a:bodyPr/>
          <a:lstStyle/>
          <a:p>
            <a:r>
              <a:rPr lang="en-US" sz="3200" dirty="0">
                <a:solidFill>
                  <a:schemeClr val="bg1"/>
                </a:solidFill>
              </a:rPr>
              <a:t>Where are we?</a:t>
            </a:r>
          </a:p>
        </p:txBody>
      </p:sp>
      <p:sp>
        <p:nvSpPr>
          <p:cNvPr id="4" name="Text Placeholder 3"/>
          <p:cNvSpPr>
            <a:spLocks noGrp="1"/>
          </p:cNvSpPr>
          <p:nvPr>
            <p:ph type="body" sz="half" idx="2"/>
          </p:nvPr>
        </p:nvSpPr>
        <p:spPr>
          <a:xfrm>
            <a:off x="669303" y="1435100"/>
            <a:ext cx="4009060" cy="4203700"/>
          </a:xfrm>
        </p:spPr>
        <p:txBody>
          <a:bodyPr>
            <a:normAutofit lnSpcReduction="10000"/>
          </a:bodyPr>
          <a:lstStyle/>
          <a:p>
            <a:pPr>
              <a:spcBef>
                <a:spcPts val="600"/>
              </a:spcBef>
            </a:pPr>
            <a:r>
              <a:rPr lang="en-US" sz="2000" b="1" dirty="0"/>
              <a:t>Software </a:t>
            </a:r>
          </a:p>
          <a:p>
            <a:pPr>
              <a:spcBef>
                <a:spcPts val="600"/>
              </a:spcBef>
              <a:buFont typeface="Arial" pitchFamily="34" charset="0"/>
              <a:buChar char="•"/>
            </a:pPr>
            <a:r>
              <a:rPr lang="en-US" sz="1800" dirty="0"/>
              <a:t>All software in supervised and unsupervised learning are developed.</a:t>
            </a:r>
          </a:p>
          <a:p>
            <a:pPr>
              <a:spcBef>
                <a:spcPts val="600"/>
              </a:spcBef>
              <a:buFont typeface="Arial" pitchFamily="34" charset="0"/>
              <a:buChar char="•"/>
            </a:pPr>
            <a:r>
              <a:rPr lang="en-US" sz="1800" dirty="0"/>
              <a:t>Unsupervised Learning is optimized</a:t>
            </a:r>
          </a:p>
          <a:p>
            <a:pPr>
              <a:spcBef>
                <a:spcPts val="600"/>
              </a:spcBef>
              <a:buFont typeface="Arial" pitchFamily="34" charset="0"/>
              <a:buChar char="•"/>
            </a:pPr>
            <a:r>
              <a:rPr lang="en-US" sz="1800" dirty="0"/>
              <a:t>Supervised is under optimized </a:t>
            </a:r>
          </a:p>
          <a:p>
            <a:pPr>
              <a:spcBef>
                <a:spcPts val="600"/>
              </a:spcBef>
              <a:buFont typeface="Arial" pitchFamily="34" charset="0"/>
              <a:buChar char="•"/>
            </a:pPr>
            <a:r>
              <a:rPr lang="en-US" sz="1800" dirty="0"/>
              <a:t>Integration is on going</a:t>
            </a:r>
          </a:p>
          <a:p>
            <a:pPr>
              <a:spcBef>
                <a:spcPts val="600"/>
              </a:spcBef>
            </a:pPr>
            <a:r>
              <a:rPr lang="en-US" sz="2000" b="1" dirty="0"/>
              <a:t>Hardware </a:t>
            </a:r>
          </a:p>
          <a:p>
            <a:pPr>
              <a:spcBef>
                <a:spcPts val="600"/>
              </a:spcBef>
              <a:buFont typeface="Arial" pitchFamily="34" charset="0"/>
              <a:buChar char="•"/>
            </a:pPr>
            <a:r>
              <a:rPr lang="en-US" sz="1800" dirty="0"/>
              <a:t>Chip architecture is well-defined</a:t>
            </a:r>
          </a:p>
          <a:p>
            <a:pPr>
              <a:spcBef>
                <a:spcPts val="600"/>
              </a:spcBef>
              <a:buFont typeface="Arial" pitchFamily="34" charset="0"/>
              <a:buChar char="•"/>
            </a:pPr>
            <a:r>
              <a:rPr lang="en-US" sz="1800" dirty="0"/>
              <a:t> Component designs are initiated </a:t>
            </a:r>
          </a:p>
        </p:txBody>
      </p:sp>
      <p:graphicFrame>
        <p:nvGraphicFramePr>
          <p:cNvPr id="5" name="Content Placeholder 4"/>
          <p:cNvGraphicFramePr>
            <a:graphicFrameLocks noGrp="1"/>
          </p:cNvGraphicFramePr>
          <p:nvPr>
            <p:ph sz="quarter" idx="14"/>
            <p:extLst>
              <p:ext uri="{D42A27DB-BD31-4B8C-83A1-F6EECF244321}">
                <p14:modId xmlns:p14="http://schemas.microsoft.com/office/powerpoint/2010/main" val="3692505723"/>
              </p:ext>
            </p:extLst>
          </p:nvPr>
        </p:nvGraphicFramePr>
        <p:xfrm>
          <a:off x="4744387" y="930581"/>
          <a:ext cx="6501791" cy="4591466"/>
        </p:xfrm>
        <a:graphic>
          <a:graphicData uri="http://schemas.openxmlformats.org/drawingml/2006/table">
            <a:tbl>
              <a:tblPr firstRow="1" bandRow="1">
                <a:tableStyleId>{5C22544A-7EE6-4342-B048-85BDC9FD1C3A}</a:tableStyleId>
              </a:tblPr>
              <a:tblGrid>
                <a:gridCol w="2402334">
                  <a:extLst>
                    <a:ext uri="{9D8B030D-6E8A-4147-A177-3AD203B41FA5}">
                      <a16:colId xmlns:a16="http://schemas.microsoft.com/office/drawing/2014/main" val="20000"/>
                    </a:ext>
                  </a:extLst>
                </a:gridCol>
                <a:gridCol w="1943103">
                  <a:extLst>
                    <a:ext uri="{9D8B030D-6E8A-4147-A177-3AD203B41FA5}">
                      <a16:colId xmlns:a16="http://schemas.microsoft.com/office/drawing/2014/main" val="20001"/>
                    </a:ext>
                  </a:extLst>
                </a:gridCol>
                <a:gridCol w="2156354">
                  <a:extLst>
                    <a:ext uri="{9D8B030D-6E8A-4147-A177-3AD203B41FA5}">
                      <a16:colId xmlns:a16="http://schemas.microsoft.com/office/drawing/2014/main" val="20002"/>
                    </a:ext>
                  </a:extLst>
                </a:gridCol>
              </a:tblGrid>
              <a:tr h="567923">
                <a:tc>
                  <a:txBody>
                    <a:bodyPr/>
                    <a:lstStyle/>
                    <a:p>
                      <a:endParaRPr lang="en-US" sz="1600" dirty="0"/>
                    </a:p>
                  </a:txBody>
                  <a:tcPr/>
                </a:tc>
                <a:tc>
                  <a:txBody>
                    <a:bodyPr/>
                    <a:lstStyle/>
                    <a:p>
                      <a:r>
                        <a:rPr lang="en-US" sz="1600" dirty="0">
                          <a:solidFill>
                            <a:schemeClr val="bg1"/>
                          </a:solidFill>
                        </a:rPr>
                        <a:t>Estimated ready in</a:t>
                      </a:r>
                    </a:p>
                  </a:txBody>
                  <a:tcPr/>
                </a:tc>
                <a:tc>
                  <a:txBody>
                    <a:bodyPr/>
                    <a:lstStyle/>
                    <a:p>
                      <a:r>
                        <a:rPr lang="en-US" sz="1600" dirty="0">
                          <a:solidFill>
                            <a:schemeClr val="bg1"/>
                          </a:solidFill>
                        </a:rPr>
                        <a:t>What we need</a:t>
                      </a:r>
                    </a:p>
                  </a:txBody>
                  <a:tcPr/>
                </a:tc>
                <a:extLst>
                  <a:ext uri="{0D108BD9-81ED-4DB2-BD59-A6C34878D82A}">
                    <a16:rowId xmlns:a16="http://schemas.microsoft.com/office/drawing/2014/main" val="10000"/>
                  </a:ext>
                </a:extLst>
              </a:tr>
              <a:tr h="1035672">
                <a:tc>
                  <a:txBody>
                    <a:bodyPr/>
                    <a:lstStyle/>
                    <a:p>
                      <a:r>
                        <a:rPr lang="en-US" sz="1600" dirty="0"/>
                        <a:t>Chip Development</a:t>
                      </a:r>
                    </a:p>
                    <a:p>
                      <a:r>
                        <a:rPr lang="en-US" sz="1600" dirty="0"/>
                        <a:t>and Test</a:t>
                      </a:r>
                    </a:p>
                  </a:txBody>
                  <a:tcPr/>
                </a:tc>
                <a:tc>
                  <a:txBody>
                    <a:bodyPr/>
                    <a:lstStyle/>
                    <a:p>
                      <a:r>
                        <a:rPr lang="en-US" sz="1600" dirty="0"/>
                        <a:t>Stage 1:12 months</a:t>
                      </a:r>
                    </a:p>
                    <a:p>
                      <a:endParaRPr lang="en-US" sz="1600" dirty="0"/>
                    </a:p>
                    <a:p>
                      <a:r>
                        <a:rPr lang="en-US" sz="1600" dirty="0"/>
                        <a:t>Stage 2: 13:24 months</a:t>
                      </a:r>
                    </a:p>
                  </a:txBody>
                  <a:tcPr/>
                </a:tc>
                <a:tc>
                  <a:txBody>
                    <a:bodyPr/>
                    <a:lstStyle/>
                    <a:p>
                      <a:r>
                        <a:rPr lang="en-US" sz="1600" dirty="0"/>
                        <a:t>Develop, test, integration and marketing  </a:t>
                      </a:r>
                    </a:p>
                  </a:txBody>
                  <a:tcPr/>
                </a:tc>
                <a:extLst>
                  <a:ext uri="{0D108BD9-81ED-4DB2-BD59-A6C34878D82A}">
                    <a16:rowId xmlns:a16="http://schemas.microsoft.com/office/drawing/2014/main" val="1618918951"/>
                  </a:ext>
                </a:extLst>
              </a:tr>
              <a:tr h="599102">
                <a:tc>
                  <a:txBody>
                    <a:bodyPr/>
                    <a:lstStyle/>
                    <a:p>
                      <a:r>
                        <a:rPr lang="en-US" sz="1600" dirty="0"/>
                        <a:t>Board application Development</a:t>
                      </a:r>
                    </a:p>
                    <a:p>
                      <a:endParaRPr lang="en-US" sz="1600" dirty="0"/>
                    </a:p>
                    <a:p>
                      <a:r>
                        <a:rPr lang="en-US" sz="1600" dirty="0"/>
                        <a:t>Chip optimization and test</a:t>
                      </a:r>
                    </a:p>
                  </a:txBody>
                  <a:tcPr/>
                </a:tc>
                <a:tc>
                  <a:txBody>
                    <a:bodyPr/>
                    <a:lstStyle/>
                    <a:p>
                      <a:r>
                        <a:rPr lang="en-US" sz="1600" dirty="0"/>
                        <a:t>25-30 months</a:t>
                      </a:r>
                    </a:p>
                    <a:p>
                      <a:endParaRPr lang="en-US" sz="1600" dirty="0"/>
                    </a:p>
                    <a:p>
                      <a:endParaRPr lang="en-US" sz="1600" dirty="0"/>
                    </a:p>
                    <a:p>
                      <a:r>
                        <a:rPr lang="en-US" sz="1600" dirty="0"/>
                        <a:t>Stage 3: 31-39 months</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Marketing team</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6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600" dirty="0"/>
                        <a:t>Fine-tune, test, integration and marketing </a:t>
                      </a:r>
                    </a:p>
                  </a:txBody>
                  <a:tcPr/>
                </a:tc>
                <a:extLst>
                  <a:ext uri="{0D108BD9-81ED-4DB2-BD59-A6C34878D82A}">
                    <a16:rowId xmlns:a16="http://schemas.microsoft.com/office/drawing/2014/main" val="10004"/>
                  </a:ext>
                </a:extLst>
              </a:tr>
              <a:tr h="634215">
                <a:tc>
                  <a:txBody>
                    <a:bodyPr/>
                    <a:lstStyle/>
                    <a:p>
                      <a:r>
                        <a:rPr lang="en-US" sz="1600" dirty="0"/>
                        <a:t>OEM ready for Edge device,  Phone, Computers and Servers</a:t>
                      </a:r>
                    </a:p>
                  </a:txBody>
                  <a:tcPr/>
                </a:tc>
                <a:tc>
                  <a:txBody>
                    <a:bodyPr/>
                    <a:lstStyle/>
                    <a:p>
                      <a:r>
                        <a:rPr lang="en-US" sz="1600" dirty="0"/>
                        <a:t>40-48 months </a:t>
                      </a:r>
                    </a:p>
                  </a:txBody>
                  <a:tcPr/>
                </a:tc>
                <a:tc>
                  <a:txBody>
                    <a:bodyPr/>
                    <a:lstStyle/>
                    <a:p>
                      <a:r>
                        <a:rPr lang="en-US" sz="1600" dirty="0"/>
                        <a:t>Marketing for sales</a:t>
                      </a:r>
                    </a:p>
                  </a:txBody>
                  <a:tcPr/>
                </a:tc>
                <a:extLst>
                  <a:ext uri="{0D108BD9-81ED-4DB2-BD59-A6C34878D82A}">
                    <a16:rowId xmlns:a16="http://schemas.microsoft.com/office/drawing/2014/main" val="10005"/>
                  </a:ext>
                </a:extLst>
              </a:tr>
              <a:tr h="579303">
                <a:tc>
                  <a:txBody>
                    <a:bodyPr/>
                    <a:lstStyle/>
                    <a:p>
                      <a:r>
                        <a:rPr lang="en-US" sz="1600" dirty="0"/>
                        <a:t>Product upgrade and IPO </a:t>
                      </a:r>
                    </a:p>
                  </a:txBody>
                  <a:tcPr/>
                </a:tc>
                <a:tc>
                  <a:txBody>
                    <a:bodyPr/>
                    <a:lstStyle/>
                    <a:p>
                      <a:r>
                        <a:rPr lang="en-US" sz="1600" dirty="0"/>
                        <a:t>49-60 months </a:t>
                      </a:r>
                    </a:p>
                  </a:txBody>
                  <a:tcPr/>
                </a:tc>
                <a:tc>
                  <a:txBody>
                    <a:bodyPr/>
                    <a:lstStyle/>
                    <a:p>
                      <a:r>
                        <a:rPr lang="en-US" sz="1600" dirty="0"/>
                        <a:t>IPO or Acquisition </a:t>
                      </a:r>
                    </a:p>
                  </a:txBody>
                  <a:tcPr/>
                </a:tc>
                <a:extLst>
                  <a:ext uri="{0D108BD9-81ED-4DB2-BD59-A6C34878D82A}">
                    <a16:rowId xmlns:a16="http://schemas.microsoft.com/office/drawing/2014/main" val="10006"/>
                  </a:ext>
                </a:extLst>
              </a:tr>
            </a:tbl>
          </a:graphicData>
        </a:graphic>
      </p:graphicFrame>
      <p:sp>
        <p:nvSpPr>
          <p:cNvPr id="6" name="TextBox 5"/>
          <p:cNvSpPr txBox="1"/>
          <p:nvPr/>
        </p:nvSpPr>
        <p:spPr>
          <a:xfrm>
            <a:off x="1876426" y="88900"/>
            <a:ext cx="7191374" cy="707886"/>
          </a:xfrm>
          <a:prstGeom prst="rect">
            <a:avLst/>
          </a:prstGeom>
          <a:noFill/>
        </p:spPr>
        <p:txBody>
          <a:bodyPr wrap="square" rtlCol="0">
            <a:spAutoFit/>
          </a:bodyPr>
          <a:lstStyle/>
          <a:p>
            <a:pPr algn="ctr"/>
            <a:r>
              <a:rPr lang="en-US" sz="4000" b="1" dirty="0">
                <a:solidFill>
                  <a:srgbClr val="002060"/>
                </a:solidFill>
              </a:rPr>
              <a:t>Product Timing Projection </a:t>
            </a:r>
          </a:p>
        </p:txBody>
      </p:sp>
      <p:sp>
        <p:nvSpPr>
          <p:cNvPr id="3" name="TextBox 2">
            <a:extLst>
              <a:ext uri="{FF2B5EF4-FFF2-40B4-BE49-F238E27FC236}">
                <a16:creationId xmlns:a16="http://schemas.microsoft.com/office/drawing/2014/main" id="{29AF2818-D3D3-FEE2-D1B1-EF9599F26E92}"/>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A8D00-EFEA-43D4-B528-0D27254C07C3}"/>
              </a:ext>
            </a:extLst>
          </p:cNvPr>
          <p:cNvSpPr>
            <a:spLocks noGrp="1"/>
          </p:cNvSpPr>
          <p:nvPr>
            <p:ph type="title"/>
          </p:nvPr>
        </p:nvSpPr>
        <p:spPr>
          <a:xfrm>
            <a:off x="2057400" y="106364"/>
            <a:ext cx="8001000" cy="731837"/>
          </a:xfrm>
        </p:spPr>
        <p:txBody>
          <a:bodyPr/>
          <a:lstStyle/>
          <a:p>
            <a:r>
              <a:rPr lang="en-US" b="1" dirty="0">
                <a:solidFill>
                  <a:srgbClr val="002060"/>
                </a:solidFill>
                <a:latin typeface="Arial" panose="020B0604020202020204" pitchFamily="34" charset="0"/>
                <a:cs typeface="Arial" panose="020B0604020202020204" pitchFamily="34" charset="0"/>
              </a:rPr>
              <a:t>FINANCIALS</a:t>
            </a:r>
          </a:p>
        </p:txBody>
      </p:sp>
      <p:graphicFrame>
        <p:nvGraphicFramePr>
          <p:cNvPr id="3" name="Content Placeholder 3">
            <a:extLst>
              <a:ext uri="{FF2B5EF4-FFF2-40B4-BE49-F238E27FC236}">
                <a16:creationId xmlns:a16="http://schemas.microsoft.com/office/drawing/2014/main" id="{3E77B325-AAF0-B56F-CF36-6432D34B159B}"/>
              </a:ext>
            </a:extLst>
          </p:cNvPr>
          <p:cNvGraphicFramePr>
            <a:graphicFrameLocks/>
          </p:cNvGraphicFramePr>
          <p:nvPr>
            <p:extLst>
              <p:ext uri="{D42A27DB-BD31-4B8C-83A1-F6EECF244321}">
                <p14:modId xmlns:p14="http://schemas.microsoft.com/office/powerpoint/2010/main" val="3049240971"/>
              </p:ext>
            </p:extLst>
          </p:nvPr>
        </p:nvGraphicFramePr>
        <p:xfrm>
          <a:off x="2057400" y="1529655"/>
          <a:ext cx="7772400" cy="3505727"/>
        </p:xfrm>
        <a:graphic>
          <a:graphicData uri="http://schemas.openxmlformats.org/drawingml/2006/table">
            <a:tbl>
              <a:tblPr firstRow="1" bandRow="1">
                <a:tableStyleId>{5C22544A-7EE6-4342-B048-85BDC9FD1C3A}</a:tableStyleId>
              </a:tblPr>
              <a:tblGrid>
                <a:gridCol w="1295400">
                  <a:extLst>
                    <a:ext uri="{9D8B030D-6E8A-4147-A177-3AD203B41FA5}">
                      <a16:colId xmlns:a16="http://schemas.microsoft.com/office/drawing/2014/main" val="2280600349"/>
                    </a:ext>
                  </a:extLst>
                </a:gridCol>
                <a:gridCol w="1295400">
                  <a:extLst>
                    <a:ext uri="{9D8B030D-6E8A-4147-A177-3AD203B41FA5}">
                      <a16:colId xmlns:a16="http://schemas.microsoft.com/office/drawing/2014/main" val="344018610"/>
                    </a:ext>
                  </a:extLst>
                </a:gridCol>
                <a:gridCol w="1295400">
                  <a:extLst>
                    <a:ext uri="{9D8B030D-6E8A-4147-A177-3AD203B41FA5}">
                      <a16:colId xmlns:a16="http://schemas.microsoft.com/office/drawing/2014/main" val="3760406109"/>
                    </a:ext>
                  </a:extLst>
                </a:gridCol>
                <a:gridCol w="1295400">
                  <a:extLst>
                    <a:ext uri="{9D8B030D-6E8A-4147-A177-3AD203B41FA5}">
                      <a16:colId xmlns:a16="http://schemas.microsoft.com/office/drawing/2014/main" val="3065510860"/>
                    </a:ext>
                  </a:extLst>
                </a:gridCol>
                <a:gridCol w="1295400">
                  <a:extLst>
                    <a:ext uri="{9D8B030D-6E8A-4147-A177-3AD203B41FA5}">
                      <a16:colId xmlns:a16="http://schemas.microsoft.com/office/drawing/2014/main" val="398410879"/>
                    </a:ext>
                  </a:extLst>
                </a:gridCol>
                <a:gridCol w="1295400">
                  <a:extLst>
                    <a:ext uri="{9D8B030D-6E8A-4147-A177-3AD203B41FA5}">
                      <a16:colId xmlns:a16="http://schemas.microsoft.com/office/drawing/2014/main" val="3866941158"/>
                    </a:ext>
                  </a:extLst>
                </a:gridCol>
              </a:tblGrid>
              <a:tr h="476489">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Year 1</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Year 2</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Year 3</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Year 4</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Year 5</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3101467331"/>
                  </a:ext>
                </a:extLst>
              </a:tr>
              <a:tr h="61305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Sales Revenue</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$250,000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$1,500,000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$40M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$250M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$1B</a:t>
                      </a:r>
                    </a:p>
                  </a:txBody>
                  <a:tcPr marL="68580" marR="68580" marT="0" marB="0"/>
                </a:tc>
                <a:extLst>
                  <a:ext uri="{0D108BD9-81ED-4DB2-BD59-A6C34878D82A}">
                    <a16:rowId xmlns:a16="http://schemas.microsoft.com/office/drawing/2014/main" val="4058270599"/>
                  </a:ext>
                </a:extLst>
              </a:tr>
              <a:tr h="492552">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Operating Expense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6,000,000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10,500,000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35M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50M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200M</a:t>
                      </a:r>
                    </a:p>
                  </a:txBody>
                  <a:tcPr marL="68580" marR="68580" marT="0" marB="0"/>
                </a:tc>
                <a:extLst>
                  <a:ext uri="{0D108BD9-81ED-4DB2-BD59-A6C34878D82A}">
                    <a16:rowId xmlns:a16="http://schemas.microsoft.com/office/drawing/2014/main" val="3597138884"/>
                  </a:ext>
                </a:extLst>
              </a:tr>
              <a:tr h="47648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EBITDA</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(5,750,000)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(9,000,000)</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200M</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800M</a:t>
                      </a:r>
                    </a:p>
                  </a:txBody>
                  <a:tcPr marL="68580" marR="68580" marT="0" marB="0"/>
                </a:tc>
                <a:extLst>
                  <a:ext uri="{0D108BD9-81ED-4DB2-BD59-A6C34878D82A}">
                    <a16:rowId xmlns:a16="http://schemas.microsoft.com/office/drawing/2014/main" val="1656567843"/>
                  </a:ext>
                </a:extLst>
              </a:tr>
              <a:tr h="47648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1785582566"/>
                  </a:ext>
                </a:extLst>
              </a:tr>
              <a:tr h="476489">
                <a:tc>
                  <a:txBody>
                    <a:bodyPr/>
                    <a:lstStyle/>
                    <a:p>
                      <a:pPr marL="0" marR="0">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Series A</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20M</a:t>
                      </a:r>
                    </a:p>
                  </a:txBody>
                  <a:tcPr marL="68580" marR="68580" marT="0" marB="0"/>
                </a:tc>
                <a:tc>
                  <a:txBody>
                    <a:bodyPr/>
                    <a:lstStyle/>
                    <a:p>
                      <a:pPr marL="0" marR="0" algn="r">
                        <a:lnSpc>
                          <a:spcPct val="107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2361790471"/>
                  </a:ext>
                </a:extLst>
              </a:tr>
              <a:tr h="476489">
                <a:tc>
                  <a:txBody>
                    <a:bodyPr/>
                    <a:lstStyle/>
                    <a:p>
                      <a:pPr marL="0" marR="0">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Series B</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50M</a:t>
                      </a:r>
                    </a:p>
                  </a:txBody>
                  <a:tcPr marL="68580" marR="68580" marT="0" marB="0"/>
                </a:tc>
                <a:tc>
                  <a:txBody>
                    <a:bodyPr/>
                    <a:lstStyle/>
                    <a:p>
                      <a:pPr marL="0" marR="0" algn="r">
                        <a:lnSpc>
                          <a:spcPct val="107000"/>
                        </a:lnSpc>
                        <a:spcBef>
                          <a:spcPts val="0"/>
                        </a:spcBef>
                        <a:spcAft>
                          <a:spcPts val="0"/>
                        </a:spcAft>
                      </a:pPr>
                      <a:r>
                        <a:rPr lang="en-US" sz="160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tc>
                  <a:txBody>
                    <a:bodyPr/>
                    <a:lstStyle/>
                    <a:p>
                      <a:pPr marL="0" marR="0" algn="r">
                        <a:lnSpc>
                          <a:spcPct val="107000"/>
                        </a:lnSpc>
                        <a:spcBef>
                          <a:spcPts val="0"/>
                        </a:spcBef>
                        <a:spcAft>
                          <a:spcPts val="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a:txBody>
                  <a:tcPr marL="68580" marR="68580" marT="0" marB="0"/>
                </a:tc>
                <a:extLst>
                  <a:ext uri="{0D108BD9-81ED-4DB2-BD59-A6C34878D82A}">
                    <a16:rowId xmlns:a16="http://schemas.microsoft.com/office/drawing/2014/main" val="497244109"/>
                  </a:ext>
                </a:extLst>
              </a:tr>
            </a:tbl>
          </a:graphicData>
        </a:graphic>
      </p:graphicFrame>
      <p:sp>
        <p:nvSpPr>
          <p:cNvPr id="7" name="TextBox 6">
            <a:extLst>
              <a:ext uri="{FF2B5EF4-FFF2-40B4-BE49-F238E27FC236}">
                <a16:creationId xmlns:a16="http://schemas.microsoft.com/office/drawing/2014/main" id="{68300874-07D1-CEE5-DA69-0968398F238E}"/>
              </a:ext>
            </a:extLst>
          </p:cNvPr>
          <p:cNvSpPr txBox="1"/>
          <p:nvPr/>
        </p:nvSpPr>
        <p:spPr>
          <a:xfrm>
            <a:off x="2133600" y="6581002"/>
            <a:ext cx="7620000" cy="276999"/>
          </a:xfrm>
          <a:prstGeom prst="rect">
            <a:avLst/>
          </a:prstGeom>
          <a:noFill/>
        </p:spPr>
        <p:txBody>
          <a:bodyPr wrap="square" rtlCol="0">
            <a:spAutoFit/>
          </a:bodyPr>
          <a:lstStyle/>
          <a:p>
            <a:r>
              <a:rPr lang="en-US" sz="1200" dirty="0"/>
              <a:t>Confidential — Copyright © 2026 Adaptive Computation. All Rights Reserved.</a:t>
            </a:r>
          </a:p>
        </p:txBody>
      </p:sp>
    </p:spTree>
    <p:extLst>
      <p:ext uri="{BB962C8B-B14F-4D97-AF65-F5344CB8AC3E}">
        <p14:creationId xmlns:p14="http://schemas.microsoft.com/office/powerpoint/2010/main" val="20701445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14816</TotalTime>
  <Words>3060</Words>
  <Application>Microsoft Office PowerPoint</Application>
  <PresentationFormat>Widescreen</PresentationFormat>
  <Paragraphs>327</Paragraphs>
  <Slides>19</Slides>
  <Notes>0</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19</vt:i4>
      </vt:variant>
    </vt:vector>
  </HeadingPairs>
  <TitlesOfParts>
    <vt:vector size="30" baseType="lpstr">
      <vt:lpstr>Aptos</vt:lpstr>
      <vt:lpstr>Aptos Display</vt:lpstr>
      <vt:lpstr>Arial</vt:lpstr>
      <vt:lpstr>Arial Black</vt:lpstr>
      <vt:lpstr>Calibri</vt:lpstr>
      <vt:lpstr>Courier New</vt:lpstr>
      <vt:lpstr>Open Sans</vt:lpstr>
      <vt:lpstr>Times New Roman</vt:lpstr>
      <vt:lpstr>Tw Cen MT</vt:lpstr>
      <vt:lpstr>Wingdings</vt:lpstr>
      <vt:lpstr>Office Theme</vt:lpstr>
      <vt:lpstr>Adaptive Computation LLC (ADC)  </vt:lpstr>
      <vt:lpstr>ADC Unique Innovations</vt:lpstr>
      <vt:lpstr>Credibility </vt:lpstr>
      <vt:lpstr>Competitive Landscape in AI Processor</vt:lpstr>
      <vt:lpstr>Market Size</vt:lpstr>
      <vt:lpstr>Team</vt:lpstr>
      <vt:lpstr>MILESTONES</vt:lpstr>
      <vt:lpstr>ASK</vt:lpstr>
      <vt:lpstr>Background (all these works are done in-memory architecture) </vt:lpstr>
      <vt:lpstr>PowerPoint Presentation</vt:lpstr>
      <vt:lpstr>AIE DARPA IP2 Program Results (Phase I and II) AIE is ai exploration program in third wave (while Deep Learning is a second wave) in Defense advanced research program agency (DARPA)-the revolutionary research program in us</vt:lpstr>
      <vt:lpstr>Hybrid In-memory Processing Unit (HPU)—opportunity </vt:lpstr>
      <vt:lpstr>Competitive Landscape in SENSORY DATA</vt:lpstr>
      <vt:lpstr>Human Visual System (HViS) vs. Extended Visual Pathway (EViP)-HIP</vt:lpstr>
      <vt:lpstr>Intellectual Property</vt:lpstr>
      <vt:lpstr>Market Estimation for AI Hardware</vt:lpstr>
      <vt:lpstr>Go to Market</vt:lpstr>
      <vt:lpstr>Where are we?</vt:lpstr>
      <vt:lpstr>FINANCIALS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Adaptive Computation LLC (ADC) A spin-off company from Caltech</dc:title>
  <dc:creator>Tuan Duong</dc:creator>
  <cp:lastModifiedBy>Tom Duong</cp:lastModifiedBy>
  <cp:revision>102</cp:revision>
  <dcterms:created xsi:type="dcterms:W3CDTF">2023-03-23T19:56:41Z</dcterms:created>
  <dcterms:modified xsi:type="dcterms:W3CDTF">2026-08-24T04:42:51Z</dcterms:modified>
</cp:coreProperties>
</file>